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0"/>
  </p:notesMasterIdLst>
  <p:sldIdLst>
    <p:sldId id="256" r:id="rId5"/>
    <p:sldId id="257" r:id="rId6"/>
    <p:sldId id="259" r:id="rId7"/>
    <p:sldId id="274" r:id="rId8"/>
    <p:sldId id="293" r:id="rId9"/>
    <p:sldId id="275" r:id="rId10"/>
    <p:sldId id="260" r:id="rId11"/>
    <p:sldId id="261" r:id="rId12"/>
    <p:sldId id="262" r:id="rId13"/>
    <p:sldId id="263" r:id="rId14"/>
    <p:sldId id="276" r:id="rId15"/>
    <p:sldId id="277" r:id="rId16"/>
    <p:sldId id="264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309" r:id="rId25"/>
    <p:sldId id="268" r:id="rId26"/>
    <p:sldId id="310" r:id="rId27"/>
    <p:sldId id="311" r:id="rId28"/>
    <p:sldId id="31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userDrawn="1">
          <p15:clr>
            <a:srgbClr val="A4A3A4"/>
          </p15:clr>
        </p15:guide>
        <p15:guide id="3" pos="5760" userDrawn="1">
          <p15:clr>
            <a:srgbClr val="A4A3A4"/>
          </p15:clr>
        </p15:guide>
        <p15:guide id="4" orient="horz" pos="1440" userDrawn="1">
          <p15:clr>
            <a:srgbClr val="A4A3A4"/>
          </p15:clr>
        </p15:guide>
        <p15:guide id="5" orient="horz" pos="2160" userDrawn="1">
          <p15:clr>
            <a:srgbClr val="A4A3A4"/>
          </p15:clr>
        </p15:guide>
        <p15:guide id="6" pos="760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F3E0"/>
    <a:srgbClr val="0066B3"/>
    <a:srgbClr val="009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931989-A641-044F-84CF-939FC8AF3E1D}" v="135" dt="2023-12-09T01:37:04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5"/>
    <p:restoredTop sz="94680"/>
  </p:normalViewPr>
  <p:slideViewPr>
    <p:cSldViewPr snapToGrid="0" showGuides="1">
      <p:cViewPr varScale="1">
        <p:scale>
          <a:sx n="82" d="100"/>
          <a:sy n="82" d="100"/>
        </p:scale>
        <p:origin x="168" y="1264"/>
      </p:cViewPr>
      <p:guideLst>
        <p:guide orient="horz" pos="2880"/>
        <p:guide/>
        <p:guide pos="5760"/>
        <p:guide orient="horz" pos="1440"/>
        <p:guide orient="horz" pos="2160"/>
        <p:guide pos="760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235132-DDD7-0746-A83B-2FC27BBA17D6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B53CE-5896-6343-9F33-C80CE7477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063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AB139C-15E8-6F4E-A9E7-CCEEB3183F6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823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2FEB2-BFAF-D0B8-B947-62952A16D2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C4624E-2546-4256-F755-41B7A13D34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0924E-DD1D-9584-F03B-4BFCCF40C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A36A4-510A-EEAF-123B-B2479B546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CC358-F4B1-9B02-9BD6-06C847482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18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03CEF-84AE-A712-EBE0-83400957B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9805A-5B00-FD88-A7E4-4A53C3240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5A5CC-E32B-AAD9-10F8-F8037F729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0C700-796E-7B27-7BE0-827BE574D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F06275-1CCE-C165-613E-C49D14C19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331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07ECD-4E56-9115-EBBD-04F08CEB6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C60AD-FDFE-A433-0767-E2791A0DD3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DDFCA-A593-46CC-8BDB-C43683E29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C98C2A-9B55-A0CD-915D-42B23F84E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74225-F63B-D8BC-04E9-866896330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610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B8150-7CAE-150D-F62D-C510BACD9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A6C78-91BF-3E8E-F4D0-CCD2E9EEB9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60C081-B482-5DFA-82AF-7188E0972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D5A0E-C345-296D-2609-CA25A8985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5D45BB-2E33-73EA-DE89-D77FF0396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78CBED-10E2-A105-6C00-E1881A17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155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974D6-61DE-AACD-A68F-35B6C6FFB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8664A-0F26-16D9-EDB9-DD58753711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111815-1102-550C-413B-B1FEBC7C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A6EABE-7087-3D49-D717-C022D6275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41ECB4-EF09-DF18-7B3F-784D0C5FD2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F78EFB-7352-CE83-3573-4105028F5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86B216-220A-3C87-812C-42DF0A47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216FFB-4429-5F0E-9456-041AC02DF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35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9268E-ED64-8155-FDD6-958F4FEF2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F8E375-8BEF-5961-48D2-E8ABA97E8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97484-77BF-C4F0-4E7E-D142DB218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AECA1E-DBC6-0B04-DF70-2C2C5DE52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803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F7347F-3DD1-E1A0-7E9E-18E74C61B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EC57FC-2643-6611-9A9D-2CD4F1008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17F8EC-8768-3FC5-D39B-E816EAC71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276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CC54C-6FFB-6E5F-8793-96C26D7C6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5AB42-D660-6555-077D-D969CBCEC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29163A-C48C-2F87-6778-636B6D1749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D7F3F-1867-A859-2B07-4015178C5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27121-E46E-5485-8218-2664989D7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56F55-41BC-D676-1112-C706E860F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55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7AEC5-F709-6409-7C2A-999A501A8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B023C2-BA1A-9CA1-E3C4-8EEBBF6E22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F811F-F5F5-32FC-224C-14ECC274B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3807A-73AC-B294-F9C3-1AEB95AE8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AEB9D-D285-59B7-240F-2CDA983B6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4BA44-1E24-332F-2F62-65DCF5EAE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034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1C227-5DF0-604B-B691-7C2B739A2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F05441-DD18-9D90-5577-48E0B59C4E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17379-E80A-DE6B-9EC1-75E606B8E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504BD-B838-796E-14CC-3D0CA0C37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80095-23F8-00DB-6E45-444B04DFA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274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6DC3E3-703F-CCF5-01D0-6D8129F41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97ACC4-2827-1A7B-A16A-8898C020FE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87B7A-1DAA-4FF5-2C76-ED05D476A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4C2CD-EE04-6E33-CF93-EE3F1DF4A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D5BC4-C63E-B355-92E7-8946959D2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4716EF3-1422-48C0-BC49-14FAC355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2AAFDE-CB45-46CA-8961-8133FCA5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767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09C30D-AB58-482B-B553-F713670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 anchor="b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46F5EF-2C45-4A87-A1DD-BD2A6FB9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1A8891C-A2D4-4238-ABCE-62AB3A9121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4038600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B51DFB6-C977-4551-BE38-57688D7FF0B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15300" y="0"/>
            <a:ext cx="4076701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FCFAED4-0A56-424D-BF74-4051B0BDA9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188F17E-DD3B-4CCC-957F-5A69144884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A0235C7-971D-4E52-B991-EFA44A9AF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4D815C-8BF3-4ECF-A945-A2A7C2983AF9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9328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152F41C-45C5-4E09-A91A-8F4AE80B0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33900"/>
            <a:ext cx="9144000" cy="2324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DA9EBEF3-E8A8-4C5C-B6D9-B322242DC9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001" y="4947313"/>
            <a:ext cx="7700617" cy="1409037"/>
          </a:xfrm>
        </p:spPr>
        <p:txBody>
          <a:bodyPr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z="5400"/>
              <a:t>Click to edit Master title style</a:t>
            </a:r>
          </a:p>
        </p:txBody>
      </p:sp>
      <p:sp>
        <p:nvSpPr>
          <p:cNvPr id="11" name="Subtitle 7">
            <a:extLst>
              <a:ext uri="{FF2B5EF4-FFF2-40B4-BE49-F238E27FC236}">
                <a16:creationId xmlns:a16="http://schemas.microsoft.com/office/drawing/2014/main" id="{6A90C83B-4674-4CF1-9CD4-78C3B7CDC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6252" y="386989"/>
            <a:ext cx="2443495" cy="3758334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en-US">
                <a:solidFill>
                  <a:schemeClr val="accent1"/>
                </a:solidFill>
              </a:rPr>
              <a:t>Click to edit Master subtitle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1894E094-44B9-4024-A43A-438DEB225DB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532313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BCFB5F5-AD25-4F9C-8AE7-E0E891F1A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919568B3-FE67-4E6E-BA92-FEF29CBFE1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144000" y="4532313"/>
            <a:ext cx="3048000" cy="2325687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87D4A75-1737-4D5B-A386-9FE32DFB5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B52AA41-FD0C-42C6-BD04-9E5B55A48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44D815C-8BF3-4ECF-A945-A2A7C2983A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94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354E6C-5DBC-1824-DBB5-16842C313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5ACA0-4F05-AF98-37FF-2C995DBCDD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A955B-EBF1-C6E3-D327-F8777DD2C6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E4C68-D968-4D4F-ACE0-68B0CFE0E2DE}" type="datetimeFigureOut">
              <a:rPr lang="en-US" smtClean="0"/>
              <a:t>1/9/2024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2D1BF-B535-6310-F413-A14B611375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C7E1A-F1A8-CE81-701A-862C386286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C22EE-013E-A940-AB0F-ECD686C76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8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t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svg"/><Relationship Id="rId4" Type="http://schemas.openxmlformats.org/officeDocument/2006/relationships/image" Target="../media/image4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E26C9F77-D74C-5E0E-2AE1-A33CDAC9A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95719"/>
            <a:ext cx="9144000" cy="914400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Chris MacDonald, </a:t>
            </a: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President</a:t>
            </a:r>
          </a:p>
        </p:txBody>
      </p:sp>
      <p:pic>
        <p:nvPicPr>
          <p:cNvPr id="15" name="Picture 14" descr="A long pipe in a tunnel&#10;&#10;Description automatically generated">
            <a:extLst>
              <a:ext uri="{FF2B5EF4-FFF2-40B4-BE49-F238E27FC236}">
                <a16:creationId xmlns:a16="http://schemas.microsoft.com/office/drawing/2014/main" id="{6D49147E-3E11-BB45-BDB0-FAD79D7F14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7" t="13176"/>
          <a:stretch/>
        </p:blipFill>
        <p:spPr>
          <a:xfrm>
            <a:off x="3042920" y="0"/>
            <a:ext cx="6164580" cy="4498848"/>
          </a:xfrm>
          <a:prstGeom prst="rect">
            <a:avLst/>
          </a:prstGeom>
        </p:spPr>
      </p:pic>
      <p:pic>
        <p:nvPicPr>
          <p:cNvPr id="17" name="Picture 16" descr="A close-up of a pipe&#10;&#10;Description automatically generated">
            <a:extLst>
              <a:ext uri="{FF2B5EF4-FFF2-40B4-BE49-F238E27FC236}">
                <a16:creationId xmlns:a16="http://schemas.microsoft.com/office/drawing/2014/main" id="{6B23C83A-4ACC-6806-88E9-BC179F0C50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32"/>
          <a:stretch/>
        </p:blipFill>
        <p:spPr>
          <a:xfrm>
            <a:off x="9278447" y="0"/>
            <a:ext cx="2971800" cy="449884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AB20C32-C12F-0EA7-F6B5-2A249D1297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2958"/>
          <a:stretch/>
        </p:blipFill>
        <p:spPr>
          <a:xfrm>
            <a:off x="-4183345" y="12526"/>
            <a:ext cx="7172055" cy="4498848"/>
          </a:xfrm>
          <a:prstGeom prst="rect">
            <a:avLst/>
          </a:prstGeom>
        </p:spPr>
      </p:pic>
      <p:pic>
        <p:nvPicPr>
          <p:cNvPr id="23" name="Picture 22" descr="A red and black rectangular sign with white text&#10;&#10;Description automatically generated">
            <a:extLst>
              <a:ext uri="{FF2B5EF4-FFF2-40B4-BE49-F238E27FC236}">
                <a16:creationId xmlns:a16="http://schemas.microsoft.com/office/drawing/2014/main" id="{CEB88D7C-5FBE-90EC-7503-01FEF375120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8344"/>
          <a:stretch/>
        </p:blipFill>
        <p:spPr>
          <a:xfrm>
            <a:off x="4898529" y="4618972"/>
            <a:ext cx="2453362" cy="1256623"/>
          </a:xfrm>
          <a:prstGeom prst="rect">
            <a:avLst/>
          </a:prstGeom>
        </p:spPr>
      </p:pic>
      <p:pic>
        <p:nvPicPr>
          <p:cNvPr id="25" name="Picture 24" descr="A black background with white letters&#10;&#10;Description automatically generated">
            <a:extLst>
              <a:ext uri="{FF2B5EF4-FFF2-40B4-BE49-F238E27FC236}">
                <a16:creationId xmlns:a16="http://schemas.microsoft.com/office/drawing/2014/main" id="{EC2A2E50-53B6-DD4F-559A-D76586A9C3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2392" y="388307"/>
            <a:ext cx="5948908" cy="45554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4824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ong pipe in a tunnel&#10;&#10;Description automatically generated">
            <a:extLst>
              <a:ext uri="{FF2B5EF4-FFF2-40B4-BE49-F238E27FC236}">
                <a16:creationId xmlns:a16="http://schemas.microsoft.com/office/drawing/2014/main" id="{E606C078-90FD-BDDB-7FEF-48B2CF7189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0" t="3250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7826956D-36FA-24AC-4210-157CD70B0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" y="1770382"/>
            <a:ext cx="12188952" cy="2031324"/>
          </a:xfrm>
          <a:solidFill>
            <a:srgbClr val="0066B3">
              <a:alpha val="74685"/>
            </a:srgbClr>
          </a:solidFill>
        </p:spPr>
        <p:txBody>
          <a:bodyPr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US" sz="22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Advancing the nation’s infrastructure providing innovative inspection technologies </a:t>
            </a:r>
            <a:br>
              <a:rPr lang="en-US" sz="22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rehabilitation solutions that protect the environment and deliver efficient, </a:t>
            </a:r>
            <a:br>
              <a:rPr lang="en-US" sz="22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results and value to our trusted network.</a:t>
            </a:r>
          </a:p>
        </p:txBody>
      </p:sp>
      <p:pic>
        <p:nvPicPr>
          <p:cNvPr id="10" name="Picture 9" descr="A red and black sign with white text&#10;&#10;Description automatically generated">
            <a:extLst>
              <a:ext uri="{FF2B5EF4-FFF2-40B4-BE49-F238E27FC236}">
                <a16:creationId xmlns:a16="http://schemas.microsoft.com/office/drawing/2014/main" id="{CC67BF76-353A-C09C-0C85-6704EE3AE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0967" y="5654563"/>
            <a:ext cx="1799517" cy="93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950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8" descr="An orange rectangular clock with white letters&#10;&#10;Description automatically generated">
            <a:extLst>
              <a:ext uri="{FF2B5EF4-FFF2-40B4-BE49-F238E27FC236}">
                <a16:creationId xmlns:a16="http://schemas.microsoft.com/office/drawing/2014/main" id="{A3DC2B3D-E0E3-B656-105E-ED24BDC0F0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97" r="11094"/>
          <a:stretch/>
        </p:blipFill>
        <p:spPr>
          <a:xfrm>
            <a:off x="7087866" y="2568381"/>
            <a:ext cx="5108443" cy="429955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D6AA038-E3ED-52D3-9501-FE6218D10630}"/>
              </a:ext>
            </a:extLst>
          </p:cNvPr>
          <p:cNvSpPr/>
          <p:nvPr/>
        </p:nvSpPr>
        <p:spPr>
          <a:xfrm>
            <a:off x="0" y="1"/>
            <a:ext cx="7083556" cy="6857998"/>
          </a:xfrm>
          <a:prstGeom prst="rect">
            <a:avLst/>
          </a:prstGeom>
          <a:solidFill>
            <a:srgbClr val="0066B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9">
            <a:extLst>
              <a:ext uri="{FF2B5EF4-FFF2-40B4-BE49-F238E27FC236}">
                <a16:creationId xmlns:a16="http://schemas.microsoft.com/office/drawing/2014/main" id="{80C08518-4A13-15F6-2B85-0FC89365497F}"/>
              </a:ext>
            </a:extLst>
          </p:cNvPr>
          <p:cNvSpPr txBox="1">
            <a:spLocks/>
          </p:cNvSpPr>
          <p:nvPr/>
        </p:nvSpPr>
        <p:spPr>
          <a:xfrm>
            <a:off x="576206" y="1609873"/>
            <a:ext cx="5945393" cy="8518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Proactive Asset </a:t>
            </a:r>
            <a:b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Program</a:t>
            </a:r>
          </a:p>
        </p:txBody>
      </p:sp>
      <p:sp>
        <p:nvSpPr>
          <p:cNvPr id="7" name="Subtitle 11">
            <a:extLst>
              <a:ext uri="{FF2B5EF4-FFF2-40B4-BE49-F238E27FC236}">
                <a16:creationId xmlns:a16="http://schemas.microsoft.com/office/drawing/2014/main" id="{508161E8-5C4B-1D86-4BEE-16DF5303283E}"/>
              </a:ext>
            </a:extLst>
          </p:cNvPr>
          <p:cNvSpPr txBox="1">
            <a:spLocks/>
          </p:cNvSpPr>
          <p:nvPr/>
        </p:nvSpPr>
        <p:spPr>
          <a:xfrm>
            <a:off x="380483" y="2737810"/>
            <a:ext cx="6003692" cy="43005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ts val="27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Pipelines throughout the U.S. are at 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end of their useful life.</a:t>
            </a:r>
          </a:p>
          <a:p>
            <a:pPr marL="342900" indent="-342900">
              <a:lnSpc>
                <a:spcPts val="27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 are tasked with prioritizing 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actionable asset management plans 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utility.</a:t>
            </a:r>
          </a:p>
          <a:p>
            <a:pPr marL="342900" indent="-342900">
              <a:lnSpc>
                <a:spcPts val="27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budgets require strategic asset management and proactive planning.</a:t>
            </a:r>
          </a:p>
          <a:p>
            <a:pPr marL="342900" indent="-342900">
              <a:lnSpc>
                <a:spcPts val="27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solution: Employ innovative inspection technologies to gain system visibility.</a:t>
            </a:r>
            <a:endParaRPr lang="en-US" sz="2000" strike="sngStrik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Placeholder 24" descr="A hand holding a pen&#10;&#10;Description automatically generated">
            <a:extLst>
              <a:ext uri="{FF2B5EF4-FFF2-40B4-BE49-F238E27FC236}">
                <a16:creationId xmlns:a16="http://schemas.microsoft.com/office/drawing/2014/main" id="{62979F93-637B-009A-8CB1-BD5AD66A04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22" t="999" r="28339" b="24791"/>
          <a:stretch/>
        </p:blipFill>
        <p:spPr>
          <a:xfrm>
            <a:off x="7083556" y="6349"/>
            <a:ext cx="5117063" cy="4038877"/>
          </a:xfrm>
          <a:prstGeom prst="rect">
            <a:avLst/>
          </a:prstGeom>
          <a:ln>
            <a:noFill/>
          </a:ln>
        </p:spPr>
      </p:pic>
      <p:pic>
        <p:nvPicPr>
          <p:cNvPr id="9" name="Picture 8" descr="A close-up of a waste water treatment plant&#10;&#10;Description automatically generated">
            <a:extLst>
              <a:ext uri="{FF2B5EF4-FFF2-40B4-BE49-F238E27FC236}">
                <a16:creationId xmlns:a16="http://schemas.microsoft.com/office/drawing/2014/main" id="{90646504-2FF1-BC90-1AEB-394ADA8D9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80250">
            <a:off x="6510045" y="1200470"/>
            <a:ext cx="1371600" cy="17653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0" name="Picture 9" descr="A water spouting out of a pipe&#10;&#10;Description automatically generated">
            <a:extLst>
              <a:ext uri="{FF2B5EF4-FFF2-40B4-BE49-F238E27FC236}">
                <a16:creationId xmlns:a16="http://schemas.microsoft.com/office/drawing/2014/main" id="{F0AD6951-DA34-BE31-E7C4-4769399AD5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397" y="1560288"/>
            <a:ext cx="1371600" cy="17653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1" name="Picture 10" descr="A cover of a report card&#10;&#10;Description automatically generated">
            <a:extLst>
              <a:ext uri="{FF2B5EF4-FFF2-40B4-BE49-F238E27FC236}">
                <a16:creationId xmlns:a16="http://schemas.microsoft.com/office/drawing/2014/main" id="{AED21C0A-346B-D933-AF2A-18362FF03A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314449">
            <a:off x="6175101" y="2659808"/>
            <a:ext cx="1371600" cy="176530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9B0C51-894A-CCC3-FF0F-6C20CECB1915}"/>
              </a:ext>
            </a:extLst>
          </p:cNvPr>
          <p:cNvSpPr txBox="1"/>
          <p:nvPr/>
        </p:nvSpPr>
        <p:spPr>
          <a:xfrm>
            <a:off x="405020" y="502770"/>
            <a:ext cx="7401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OUR APPROACH</a:t>
            </a:r>
          </a:p>
        </p:txBody>
      </p:sp>
    </p:spTree>
    <p:extLst>
      <p:ext uri="{BB962C8B-B14F-4D97-AF65-F5344CB8AC3E}">
        <p14:creationId xmlns:p14="http://schemas.microsoft.com/office/powerpoint/2010/main" val="359679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A96747C-C8FA-2597-317E-7855AD2559DB}"/>
              </a:ext>
            </a:extLst>
          </p:cNvPr>
          <p:cNvSpPr/>
          <p:nvPr/>
        </p:nvSpPr>
        <p:spPr>
          <a:xfrm>
            <a:off x="0" y="1"/>
            <a:ext cx="12192000" cy="6857998"/>
          </a:xfrm>
          <a:prstGeom prst="rect">
            <a:avLst/>
          </a:prstGeom>
          <a:solidFill>
            <a:srgbClr val="0066B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group of people with red eyes&#10;&#10;Description automatically generated">
            <a:extLst>
              <a:ext uri="{FF2B5EF4-FFF2-40B4-BE49-F238E27FC236}">
                <a16:creationId xmlns:a16="http://schemas.microsoft.com/office/drawing/2014/main" id="{6E46FA09-9C86-7A0E-6AC9-DC63328AFC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79"/>
          <a:stretch/>
        </p:blipFill>
        <p:spPr>
          <a:xfrm>
            <a:off x="3654028" y="1828800"/>
            <a:ext cx="8537972" cy="5029199"/>
          </a:xfrm>
          <a:prstGeom prst="rect">
            <a:avLst/>
          </a:prstGeom>
          <a:effectLst>
            <a:softEdge rad="803661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548B343-BAD1-5F2F-8295-457D22D8B355}"/>
              </a:ext>
            </a:extLst>
          </p:cNvPr>
          <p:cNvSpPr txBox="1"/>
          <p:nvPr/>
        </p:nvSpPr>
        <p:spPr>
          <a:xfrm>
            <a:off x="405020" y="502770"/>
            <a:ext cx="109477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ASSET MANAGEMENT</a:t>
            </a:r>
            <a:br>
              <a:rPr lang="en-US" sz="4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en-US" sz="4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WITHOUT DATA</a:t>
            </a:r>
          </a:p>
        </p:txBody>
      </p:sp>
      <p:pic>
        <p:nvPicPr>
          <p:cNvPr id="17" name="Picture 16" descr="A group of colorful arrows&#10;&#10;Description automatically generated">
            <a:extLst>
              <a:ext uri="{FF2B5EF4-FFF2-40B4-BE49-F238E27FC236}">
                <a16:creationId xmlns:a16="http://schemas.microsoft.com/office/drawing/2014/main" id="{5F89BE21-4A69-59F3-0FFF-6A1DD3D3E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0102" y="3277588"/>
            <a:ext cx="1467852" cy="2654135"/>
          </a:xfrm>
          <a:prstGeom prst="rect">
            <a:avLst/>
          </a:prstGeom>
        </p:spPr>
      </p:pic>
      <p:sp>
        <p:nvSpPr>
          <p:cNvPr id="18" name="Title 9">
            <a:extLst>
              <a:ext uri="{FF2B5EF4-FFF2-40B4-BE49-F238E27FC236}">
                <a16:creationId xmlns:a16="http://schemas.microsoft.com/office/drawing/2014/main" id="{CD67B1D3-C8C3-E365-54C9-545E438C91B8}"/>
              </a:ext>
            </a:extLst>
          </p:cNvPr>
          <p:cNvSpPr txBox="1">
            <a:spLocks/>
          </p:cNvSpPr>
          <p:nvPr/>
        </p:nvSpPr>
        <p:spPr>
          <a:xfrm>
            <a:off x="405020" y="2337692"/>
            <a:ext cx="5690980" cy="9398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65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Investment made . . .</a:t>
            </a:r>
          </a:p>
        </p:txBody>
      </p:sp>
      <p:sp>
        <p:nvSpPr>
          <p:cNvPr id="19" name="Title 9">
            <a:extLst>
              <a:ext uri="{FF2B5EF4-FFF2-40B4-BE49-F238E27FC236}">
                <a16:creationId xmlns:a16="http://schemas.microsoft.com/office/drawing/2014/main" id="{F1162929-8481-AF3B-D543-D70DBD71E26E}"/>
              </a:ext>
            </a:extLst>
          </p:cNvPr>
          <p:cNvSpPr txBox="1">
            <a:spLocks/>
          </p:cNvSpPr>
          <p:nvPr/>
        </p:nvSpPr>
        <p:spPr>
          <a:xfrm>
            <a:off x="-221745" y="3034532"/>
            <a:ext cx="3152178" cy="38052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LATE</a:t>
            </a:r>
          </a:p>
          <a:p>
            <a:pPr algn="r"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EARLY</a:t>
            </a:r>
          </a:p>
          <a:p>
            <a:pPr algn="r"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BIG</a:t>
            </a:r>
          </a:p>
        </p:txBody>
      </p:sp>
    </p:spTree>
    <p:extLst>
      <p:ext uri="{BB962C8B-B14F-4D97-AF65-F5344CB8AC3E}">
        <p14:creationId xmlns:p14="http://schemas.microsoft.com/office/powerpoint/2010/main" val="247100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5CD2DFB-12A0-7385-3525-1E95C97C7193}"/>
              </a:ext>
            </a:extLst>
          </p:cNvPr>
          <p:cNvSpPr/>
          <p:nvPr/>
        </p:nvSpPr>
        <p:spPr>
          <a:xfrm>
            <a:off x="0" y="0"/>
            <a:ext cx="4341845" cy="6858000"/>
          </a:xfrm>
          <a:prstGeom prst="rect">
            <a:avLst/>
          </a:prstGeom>
          <a:solidFill>
            <a:srgbClr val="0066B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A6130-444E-B929-51AB-7F6A5428D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3289852"/>
            <a:ext cx="3209008" cy="2653748"/>
          </a:xfrm>
        </p:spPr>
        <p:txBody>
          <a:bodyPr anchor="t"/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is Visibility?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0D4765-DFF6-31FD-C582-7F4C74900CD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93348" y="3523697"/>
            <a:ext cx="5969514" cy="2871047"/>
          </a:xfrm>
        </p:spPr>
        <p:txBody>
          <a:bodyPr>
            <a:noAutofit/>
          </a:bodyPr>
          <a:lstStyle/>
          <a:p>
            <a:pPr>
              <a:lnSpc>
                <a:spcPts val="2800"/>
              </a:lnSpc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Visibility is defined as the ability to see or be seen. In the case of a pipeline it’s the ability to see critical features and anomalies that enable proactive asset management and risk mitigation.</a:t>
            </a:r>
          </a:p>
          <a:p>
            <a:pPr>
              <a:lnSpc>
                <a:spcPts val="2800"/>
              </a:lnSpc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If you can’t see the problem, you can’t fix the problem.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1FECD76-0DC3-4279-0D3F-ACDF82E677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204" b="21204"/>
          <a:stretch/>
        </p:blipFill>
        <p:spPr>
          <a:xfrm>
            <a:off x="8252831" y="0"/>
            <a:ext cx="3939169" cy="3060441"/>
          </a:xfrm>
          <a:prstGeom prst="rect">
            <a:avLst/>
          </a:prstGeom>
          <a:ln>
            <a:noFill/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754B2E8-209F-DD85-8425-8447BE522B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30" r="18630"/>
          <a:stretch/>
        </p:blipFill>
        <p:spPr>
          <a:xfrm>
            <a:off x="4341844" y="0"/>
            <a:ext cx="3910986" cy="3060441"/>
          </a:xfrm>
          <a:prstGeom prst="rect">
            <a:avLst/>
          </a:prstGeom>
        </p:spPr>
      </p:pic>
      <p:pic>
        <p:nvPicPr>
          <p:cNvPr id="4" name="Picture 3" descr="A white eye with lines and dots&#10;&#10;Description automatically generated">
            <a:extLst>
              <a:ext uri="{FF2B5EF4-FFF2-40B4-BE49-F238E27FC236}">
                <a16:creationId xmlns:a16="http://schemas.microsoft.com/office/drawing/2014/main" id="{0F296A11-AAD6-B448-2964-E52DF7BBB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264" y="914400"/>
            <a:ext cx="1801197" cy="2007704"/>
          </a:xfrm>
          <a:prstGeom prst="rect">
            <a:avLst/>
          </a:prstGeom>
        </p:spPr>
      </p:pic>
      <p:pic>
        <p:nvPicPr>
          <p:cNvPr id="7" name="Picture 6" descr="A person sitting in a chair looking at a person in a phone booth&#10;&#10;Description automatically generated">
            <a:extLst>
              <a:ext uri="{FF2B5EF4-FFF2-40B4-BE49-F238E27FC236}">
                <a16:creationId xmlns:a16="http://schemas.microsoft.com/office/drawing/2014/main" id="{717FE220-C84B-522E-88AC-7069C015BB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77" t="9010" r="17576" b="46733"/>
          <a:stretch/>
        </p:blipFill>
        <p:spPr>
          <a:xfrm>
            <a:off x="8249271" y="0"/>
            <a:ext cx="3939169" cy="306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32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82A07-7997-3948-848A-75404D762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5959A-1561-8762-AB35-5FF37DCC1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Acquarius - The smart tool_LR.mov">
            <a:hlinkClick r:id="" action="ppaction://media"/>
            <a:extLst>
              <a:ext uri="{FF2B5EF4-FFF2-40B4-BE49-F238E27FC236}">
                <a16:creationId xmlns:a16="http://schemas.microsoft.com/office/drawing/2014/main" id="{5A9E1A72-9BFF-1991-EE97-B41B58DC78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47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97B231A-C4B4-5899-5750-12D2A97AD3CE}"/>
              </a:ext>
            </a:extLst>
          </p:cNvPr>
          <p:cNvSpPr txBox="1"/>
          <p:nvPr/>
        </p:nvSpPr>
        <p:spPr>
          <a:xfrm>
            <a:off x="405020" y="1913915"/>
            <a:ext cx="418800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Gathering</a:t>
            </a:r>
          </a:p>
          <a:p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Asset</a:t>
            </a:r>
          </a:p>
          <a:p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Condition</a:t>
            </a:r>
          </a:p>
          <a:p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Data</a:t>
            </a:r>
          </a:p>
        </p:txBody>
      </p:sp>
      <p:pic>
        <p:nvPicPr>
          <p:cNvPr id="9" name="Picture 8" descr="A group of men wearing orange jumpsuits and white helmets&#10;&#10;Description automatically generated">
            <a:extLst>
              <a:ext uri="{FF2B5EF4-FFF2-40B4-BE49-F238E27FC236}">
                <a16:creationId xmlns:a16="http://schemas.microsoft.com/office/drawing/2014/main" id="{C6CD8C31-45E6-85BC-B7B6-3032D4F5C0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5" t="46743"/>
          <a:stretch/>
        </p:blipFill>
        <p:spPr>
          <a:xfrm>
            <a:off x="4593021" y="-1"/>
            <a:ext cx="7609628" cy="2759565"/>
          </a:xfrm>
          <a:prstGeom prst="rect">
            <a:avLst/>
          </a:prstGeom>
        </p:spPr>
      </p:pic>
      <p:pic>
        <p:nvPicPr>
          <p:cNvPr id="15" name="Picture 14" descr="A group of men wearing orange jackets and helmets&#10;&#10;Description automatically generated">
            <a:extLst>
              <a:ext uri="{FF2B5EF4-FFF2-40B4-BE49-F238E27FC236}">
                <a16:creationId xmlns:a16="http://schemas.microsoft.com/office/drawing/2014/main" id="{7A453CBB-9DFA-95A0-15CB-84E98C4EBE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183"/>
          <a:stretch/>
        </p:blipFill>
        <p:spPr>
          <a:xfrm>
            <a:off x="4582372" y="2286000"/>
            <a:ext cx="7598979" cy="3230550"/>
          </a:xfrm>
          <a:prstGeom prst="rect">
            <a:avLst/>
          </a:prstGeom>
        </p:spPr>
      </p:pic>
      <p:pic>
        <p:nvPicPr>
          <p:cNvPr id="17" name="Picture 16" descr="A close-up of a hand holding a pipe&#10;&#10;Description automatically generated">
            <a:extLst>
              <a:ext uri="{FF2B5EF4-FFF2-40B4-BE49-F238E27FC236}">
                <a16:creationId xmlns:a16="http://schemas.microsoft.com/office/drawing/2014/main" id="{5E358F7E-946B-BED2-9E73-C356F6CBDE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645" r="2369" b="27063"/>
          <a:stretch/>
        </p:blipFill>
        <p:spPr>
          <a:xfrm>
            <a:off x="4593021" y="4572000"/>
            <a:ext cx="7588330" cy="2286000"/>
          </a:xfrm>
          <a:prstGeom prst="rect">
            <a:avLst/>
          </a:prstGeom>
        </p:spPr>
      </p:pic>
      <p:sp>
        <p:nvSpPr>
          <p:cNvPr id="18" name="Title 9">
            <a:extLst>
              <a:ext uri="{FF2B5EF4-FFF2-40B4-BE49-F238E27FC236}">
                <a16:creationId xmlns:a16="http://schemas.microsoft.com/office/drawing/2014/main" id="{F4D722CE-CCB7-FEB9-F24E-224B2C6CC49C}"/>
              </a:ext>
            </a:extLst>
          </p:cNvPr>
          <p:cNvSpPr txBox="1">
            <a:spLocks/>
          </p:cNvSpPr>
          <p:nvPr/>
        </p:nvSpPr>
        <p:spPr>
          <a:xfrm>
            <a:off x="4476998" y="1548651"/>
            <a:ext cx="5614257" cy="1132190"/>
          </a:xfrm>
          <a:prstGeom prst="rect">
            <a:avLst/>
          </a:prstGeom>
          <a:effectLst>
            <a:outerShdw blurRad="50800" dist="38100" dir="2700000" algn="tl" rotWithShape="0">
              <a:prstClr val="black"/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INLINE: ACQUARIUS</a:t>
            </a:r>
          </a:p>
        </p:txBody>
      </p:sp>
      <p:sp>
        <p:nvSpPr>
          <p:cNvPr id="19" name="Title 9">
            <a:extLst>
              <a:ext uri="{FF2B5EF4-FFF2-40B4-BE49-F238E27FC236}">
                <a16:creationId xmlns:a16="http://schemas.microsoft.com/office/drawing/2014/main" id="{8DB8490B-B4EF-0EA3-A2DD-C1E9A426056D}"/>
              </a:ext>
            </a:extLst>
          </p:cNvPr>
          <p:cNvSpPr txBox="1">
            <a:spLocks/>
          </p:cNvSpPr>
          <p:nvPr/>
        </p:nvSpPr>
        <p:spPr>
          <a:xfrm>
            <a:off x="4476998" y="3828713"/>
            <a:ext cx="5614257" cy="1132190"/>
          </a:xfrm>
          <a:prstGeom prst="rect">
            <a:avLst/>
          </a:prstGeom>
          <a:effectLst>
            <a:outerShdw blurRad="50800" dist="38100" dir="2700000" algn="tl" rotWithShape="0">
              <a:prstClr val="black"/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INLINE: AQUABRELLA</a:t>
            </a:r>
          </a:p>
        </p:txBody>
      </p:sp>
      <p:sp>
        <p:nvSpPr>
          <p:cNvPr id="20" name="Title 9">
            <a:extLst>
              <a:ext uri="{FF2B5EF4-FFF2-40B4-BE49-F238E27FC236}">
                <a16:creationId xmlns:a16="http://schemas.microsoft.com/office/drawing/2014/main" id="{2EAC62CC-D14E-45AC-1780-B7DAD1EAA82F}"/>
              </a:ext>
            </a:extLst>
          </p:cNvPr>
          <p:cNvSpPr txBox="1">
            <a:spLocks/>
          </p:cNvSpPr>
          <p:nvPr/>
        </p:nvSpPr>
        <p:spPr>
          <a:xfrm>
            <a:off x="4476998" y="6049232"/>
            <a:ext cx="5614257" cy="1132190"/>
          </a:xfrm>
          <a:prstGeom prst="rect">
            <a:avLst/>
          </a:prstGeom>
          <a:effectLst>
            <a:outerShdw blurRad="50800" dist="38100" dir="2700000" algn="tl" rotWithShape="0">
              <a:prstClr val="black"/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7400"/>
              </a:lnSpc>
            </a:pPr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EXTERNAL: PIPE SCANNER</a:t>
            </a:r>
          </a:p>
        </p:txBody>
      </p:sp>
    </p:spTree>
    <p:extLst>
      <p:ext uri="{BB962C8B-B14F-4D97-AF65-F5344CB8AC3E}">
        <p14:creationId xmlns:p14="http://schemas.microsoft.com/office/powerpoint/2010/main" val="130038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2D18755-3528-7EBA-8138-C3B451DFE481}"/>
              </a:ext>
            </a:extLst>
          </p:cNvPr>
          <p:cNvSpPr/>
          <p:nvPr/>
        </p:nvSpPr>
        <p:spPr>
          <a:xfrm>
            <a:off x="0" y="1"/>
            <a:ext cx="7083556" cy="6857998"/>
          </a:xfrm>
          <a:prstGeom prst="rect">
            <a:avLst/>
          </a:prstGeom>
          <a:solidFill>
            <a:srgbClr val="0066B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8E6045-70C9-DA19-8707-4EE7057C88EA}"/>
              </a:ext>
            </a:extLst>
          </p:cNvPr>
          <p:cNvSpPr txBox="1"/>
          <p:nvPr/>
        </p:nvSpPr>
        <p:spPr>
          <a:xfrm>
            <a:off x="405020" y="502770"/>
            <a:ext cx="7401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ACQUARIUS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1D337D9-1367-BB81-36A9-30F5D3B4D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020" y="1869514"/>
            <a:ext cx="6219826" cy="4756150"/>
          </a:xfrm>
        </p:spPr>
        <p:txBody>
          <a:bodyPr>
            <a:normAutofit/>
          </a:bodyPr>
          <a:lstStyle/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Comprehensive inspection in a single run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Non-destructive condition assessment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| PCCP | DI | CI | PVC | PE | HDPE | SS | CS | BWP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kumimoji="0" lang="en-US" sz="280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Ø</a:t>
            </a:r>
            <a:r>
              <a:rPr kumimoji="0" lang="en-US" sz="28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 &gt; 8-inch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kumimoji="0" lang="en-US" sz="280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Ø</a:t>
            </a:r>
            <a:r>
              <a:rPr kumimoji="0" lang="en-US" sz="28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 reductions and 90º bends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fbeelding 13" descr="Afbeelding met boom, buiten, persoon&#10;&#10;Automatisch gegenereerde beschrijving">
            <a:extLst>
              <a:ext uri="{FF2B5EF4-FFF2-40B4-BE49-F238E27FC236}">
                <a16:creationId xmlns:a16="http://schemas.microsoft.com/office/drawing/2014/main" id="{F7436000-3C1F-C096-5C4C-C15176D492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t="10299" r="28282"/>
          <a:stretch/>
        </p:blipFill>
        <p:spPr>
          <a:xfrm>
            <a:off x="6677820" y="0"/>
            <a:ext cx="5506261" cy="6858000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865003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38E6045-70C9-DA19-8707-4EE7057C88EA}"/>
              </a:ext>
            </a:extLst>
          </p:cNvPr>
          <p:cNvSpPr txBox="1"/>
          <p:nvPr/>
        </p:nvSpPr>
        <p:spPr>
          <a:xfrm>
            <a:off x="405020" y="502770"/>
            <a:ext cx="74012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ACQUARIUS</a:t>
            </a:r>
            <a:b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en-US" sz="48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SENSORS</a:t>
            </a:r>
          </a:p>
        </p:txBody>
      </p:sp>
      <p:pic>
        <p:nvPicPr>
          <p:cNvPr id="2" name="Picture 1" descr="A blue bucket with a red and blue circle&#10;&#10;Description automatically generated">
            <a:extLst>
              <a:ext uri="{FF2B5EF4-FFF2-40B4-BE49-F238E27FC236}">
                <a16:creationId xmlns:a16="http://schemas.microsoft.com/office/drawing/2014/main" id="{766D1C4F-28A5-10F5-53F5-9054334664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06" t="14508" r="34247"/>
          <a:stretch/>
        </p:blipFill>
        <p:spPr>
          <a:xfrm>
            <a:off x="6567055" y="0"/>
            <a:ext cx="5624945" cy="6858000"/>
          </a:xfrm>
          <a:prstGeom prst="rect">
            <a:avLst/>
          </a:prstGeom>
          <a:ln w="9525">
            <a:noFill/>
          </a:ln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6C52EEF-7A38-78AB-89FB-9D0D23A9917A}"/>
              </a:ext>
            </a:extLst>
          </p:cNvPr>
          <p:cNvGrpSpPr/>
          <p:nvPr/>
        </p:nvGrpSpPr>
        <p:grpSpPr>
          <a:xfrm>
            <a:off x="5174437" y="3385755"/>
            <a:ext cx="2212013" cy="1579418"/>
            <a:chOff x="5447570" y="2286000"/>
            <a:chExt cx="2212013" cy="157941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E12FC78-3512-98CD-EABE-25A738F3A7ED}"/>
                </a:ext>
              </a:extLst>
            </p:cNvPr>
            <p:cNvSpPr/>
            <p:nvPr/>
          </p:nvSpPr>
          <p:spPr>
            <a:xfrm>
              <a:off x="5447570" y="2286000"/>
              <a:ext cx="2212013" cy="157941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0797EDA9-E483-28FE-A978-10ECE9B364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0696" y="2449731"/>
              <a:ext cx="2063836" cy="1296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83E71AD-41CC-222D-2271-C0784F3EFB71}"/>
              </a:ext>
            </a:extLst>
          </p:cNvPr>
          <p:cNvGrpSpPr/>
          <p:nvPr/>
        </p:nvGrpSpPr>
        <p:grpSpPr>
          <a:xfrm>
            <a:off x="4417621" y="5125886"/>
            <a:ext cx="2968829" cy="1579418"/>
            <a:chOff x="4690753" y="4189845"/>
            <a:chExt cx="2968829" cy="157941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E2AA22E-322E-A91F-3953-96EC7E80EEC3}"/>
                </a:ext>
              </a:extLst>
            </p:cNvPr>
            <p:cNvSpPr/>
            <p:nvPr/>
          </p:nvSpPr>
          <p:spPr>
            <a:xfrm>
              <a:off x="4690753" y="4189845"/>
              <a:ext cx="2968829" cy="157941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28" name="Picture 4" descr="The importance of IMU Motion Sensors - CEVA's Experts blog">
              <a:extLst>
                <a:ext uri="{FF2B5EF4-FFF2-40B4-BE49-F238E27FC236}">
                  <a16:creationId xmlns:a16="http://schemas.microsoft.com/office/drawing/2014/main" id="{1C375E8E-2B8A-2622-006B-B7D25ED38BE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90" r="7190"/>
            <a:stretch/>
          </p:blipFill>
          <p:spPr bwMode="auto">
            <a:xfrm>
              <a:off x="4797628" y="4331475"/>
              <a:ext cx="2778826" cy="1296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A36DCFF-557F-17E7-AE2D-D447A1486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3516" y="2526525"/>
            <a:ext cx="5306740" cy="4756150"/>
          </a:xfrm>
        </p:spPr>
        <p:txBody>
          <a:bodyPr>
            <a:normAutofit/>
          </a:bodyPr>
          <a:lstStyle/>
          <a:p>
            <a:pPr marL="0" indent="0">
              <a:lnSpc>
                <a:spcPts val="3000"/>
              </a:lnSpc>
              <a:buNone/>
            </a:pPr>
            <a: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Ultrasonic</a:t>
            </a:r>
            <a:b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6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3000"/>
              </a:lnSpc>
              <a:buNone/>
            </a:pPr>
            <a: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Inertial Measuring Unit</a:t>
            </a:r>
            <a:b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6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3000"/>
              </a:lnSpc>
              <a:buNone/>
            </a:pPr>
            <a: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Magnetic Field Wave</a:t>
            </a:r>
            <a:b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6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3000"/>
              </a:lnSpc>
              <a:buNone/>
            </a:pPr>
            <a:r>
              <a:rPr lang="en-US" sz="26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Hydrophone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8FA06FC-C961-0318-9DB9-67B7E10C7CC0}"/>
              </a:ext>
            </a:extLst>
          </p:cNvPr>
          <p:cNvCxnSpPr/>
          <p:nvPr/>
        </p:nvCxnSpPr>
        <p:spPr>
          <a:xfrm flipH="1">
            <a:off x="551552" y="2749375"/>
            <a:ext cx="649705" cy="0"/>
          </a:xfrm>
          <a:prstGeom prst="line">
            <a:avLst/>
          </a:prstGeom>
          <a:ln w="57150">
            <a:solidFill>
              <a:srgbClr val="3DF7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0402DDD-2D83-5A6F-E7DA-0EEAFFD1EDAD}"/>
              </a:ext>
            </a:extLst>
          </p:cNvPr>
          <p:cNvCxnSpPr/>
          <p:nvPr/>
        </p:nvCxnSpPr>
        <p:spPr>
          <a:xfrm flipH="1">
            <a:off x="551552" y="4551744"/>
            <a:ext cx="649705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BB1BF13-B65C-1C37-3CEA-B91B22E5A0E6}"/>
              </a:ext>
            </a:extLst>
          </p:cNvPr>
          <p:cNvCxnSpPr/>
          <p:nvPr/>
        </p:nvCxnSpPr>
        <p:spPr>
          <a:xfrm flipH="1">
            <a:off x="551552" y="3658796"/>
            <a:ext cx="649705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EB36E4-EBA8-17A8-D6B4-DA5651DCBC7A}"/>
              </a:ext>
            </a:extLst>
          </p:cNvPr>
          <p:cNvCxnSpPr/>
          <p:nvPr/>
        </p:nvCxnSpPr>
        <p:spPr>
          <a:xfrm flipH="1">
            <a:off x="551552" y="5450657"/>
            <a:ext cx="649705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669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chine with pipes and pipes in the water&#10;&#10;Description automatically generated">
            <a:extLst>
              <a:ext uri="{FF2B5EF4-FFF2-40B4-BE49-F238E27FC236}">
                <a16:creationId xmlns:a16="http://schemas.microsoft.com/office/drawing/2014/main" id="{B8901DE8-DD11-3108-1A57-FA3DC531E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EA3EDF5-F5E6-9C09-ACB3-693E6446B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16" y="8865"/>
            <a:ext cx="7544233" cy="1448882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What Does </a:t>
            </a:r>
            <a:r>
              <a:rPr lang="en-US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Acquarius</a:t>
            </a:r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Measure?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EEF0AD99-3C3A-2ED9-DA47-C757BE01D690}"/>
              </a:ext>
            </a:extLst>
          </p:cNvPr>
          <p:cNvSpPr txBox="1"/>
          <p:nvPr/>
        </p:nvSpPr>
        <p:spPr>
          <a:xfrm>
            <a:off x="6314473" y="4149566"/>
            <a:ext cx="2929086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2000" b="1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Pipe Wall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Healthy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wall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thickness</a:t>
            </a:r>
            <a:endParaRPr kumimoji="0" lang="nl-NL" sz="200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Corrosion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(</a:t>
            </a: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metals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Leaching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(AC)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Erosion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/ </a:t>
            </a: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damage</a:t>
            </a:r>
            <a:endParaRPr kumimoji="0" lang="nl-NL" sz="200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Delamination</a:t>
            </a:r>
            <a:endParaRPr kumimoji="0" lang="nl-NL" sz="200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nl-NL" sz="200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pic>
        <p:nvPicPr>
          <p:cNvPr id="6" name="Picture 2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50ECE71-1D62-8353-3BDD-157537F9D6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143" y="365125"/>
            <a:ext cx="5202481" cy="3322066"/>
          </a:xfrm>
          <a:prstGeom prst="rect">
            <a:avLst/>
          </a:prstGeom>
        </p:spPr>
      </p:pic>
      <p:sp>
        <p:nvSpPr>
          <p:cNvPr id="8" name="TextBox 2">
            <a:extLst>
              <a:ext uri="{FF2B5EF4-FFF2-40B4-BE49-F238E27FC236}">
                <a16:creationId xmlns:a16="http://schemas.microsoft.com/office/drawing/2014/main" id="{939B8AB4-EAC7-ABED-B7AB-4DFDC6C27D39}"/>
              </a:ext>
            </a:extLst>
          </p:cNvPr>
          <p:cNvSpPr txBox="1"/>
          <p:nvPr/>
        </p:nvSpPr>
        <p:spPr>
          <a:xfrm>
            <a:off x="9502095" y="4149566"/>
            <a:ext cx="292908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2000" b="1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Joint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Angular</a:t>
            </a: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 displacement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3DF7D7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nl-NL" sz="200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Gap </a:t>
            </a:r>
            <a:r>
              <a:rPr lang="nl-NL" sz="2000">
                <a:solidFill>
                  <a:srgbClr val="FFFFFF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w</a:t>
            </a:r>
            <a:r>
              <a:rPr kumimoji="0" lang="nl-NL" sz="200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idth</a:t>
            </a:r>
            <a:endParaRPr kumimoji="0" lang="nl-NL" sz="200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2218CE8-8FD5-07D8-FE78-D3AED3DF78A2}"/>
              </a:ext>
            </a:extLst>
          </p:cNvPr>
          <p:cNvGrpSpPr/>
          <p:nvPr/>
        </p:nvGrpSpPr>
        <p:grpSpPr>
          <a:xfrm>
            <a:off x="134189" y="2865818"/>
            <a:ext cx="3895344" cy="3895344"/>
            <a:chOff x="134189" y="2865818"/>
            <a:chExt cx="3895344" cy="3895344"/>
          </a:xfrm>
        </p:grpSpPr>
        <p:sp>
          <p:nvSpPr>
            <p:cNvPr id="10" name="Ovaal 2">
              <a:extLst>
                <a:ext uri="{FF2B5EF4-FFF2-40B4-BE49-F238E27FC236}">
                  <a16:creationId xmlns:a16="http://schemas.microsoft.com/office/drawing/2014/main" id="{900B59B6-1946-D575-0FED-9BCD2D04A72B}"/>
                </a:ext>
              </a:extLst>
            </p:cNvPr>
            <p:cNvSpPr/>
            <p:nvPr/>
          </p:nvSpPr>
          <p:spPr>
            <a:xfrm>
              <a:off x="134189" y="2865818"/>
              <a:ext cx="3895344" cy="3895344"/>
            </a:xfrm>
            <a:prstGeom prst="ellipse">
              <a:avLst/>
            </a:prstGeom>
            <a:noFill/>
            <a:ln w="76200">
              <a:solidFill>
                <a:srgbClr val="3DF7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nl-NL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2" name="Ovaal 2">
              <a:extLst>
                <a:ext uri="{FF2B5EF4-FFF2-40B4-BE49-F238E27FC236}">
                  <a16:creationId xmlns:a16="http://schemas.microsoft.com/office/drawing/2014/main" id="{23D3BB09-C488-CFAB-F6B4-8E0ED7923DE3}"/>
                </a:ext>
              </a:extLst>
            </p:cNvPr>
            <p:cNvSpPr/>
            <p:nvPr/>
          </p:nvSpPr>
          <p:spPr>
            <a:xfrm>
              <a:off x="200291" y="2929279"/>
              <a:ext cx="3765782" cy="3765782"/>
            </a:xfrm>
            <a:prstGeom prst="ellipse">
              <a:avLst/>
            </a:prstGeom>
            <a:noFill/>
            <a:ln w="76200">
              <a:solidFill>
                <a:srgbClr val="3DF7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nl-NL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4" name="Ovaal 2">
              <a:extLst>
                <a:ext uri="{FF2B5EF4-FFF2-40B4-BE49-F238E27FC236}">
                  <a16:creationId xmlns:a16="http://schemas.microsoft.com/office/drawing/2014/main" id="{55D7AC00-D102-C3BA-9E32-37339E16A4FB}"/>
                </a:ext>
              </a:extLst>
            </p:cNvPr>
            <p:cNvSpPr/>
            <p:nvPr/>
          </p:nvSpPr>
          <p:spPr>
            <a:xfrm>
              <a:off x="255376" y="2973346"/>
              <a:ext cx="3666629" cy="3666629"/>
            </a:xfrm>
            <a:prstGeom prst="ellipse">
              <a:avLst/>
            </a:prstGeom>
            <a:noFill/>
            <a:ln w="76200">
              <a:solidFill>
                <a:srgbClr val="3DF7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nl-NL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15" name="Afbeelding 6">
            <a:extLst>
              <a:ext uri="{FF2B5EF4-FFF2-40B4-BE49-F238E27FC236}">
                <a16:creationId xmlns:a16="http://schemas.microsoft.com/office/drawing/2014/main" id="{EAF3D374-57BF-9997-0532-C0D8E1A674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471" t="5355" b="22509"/>
          <a:stretch/>
        </p:blipFill>
        <p:spPr>
          <a:xfrm>
            <a:off x="2292373" y="1811152"/>
            <a:ext cx="2766598" cy="3217140"/>
          </a:xfrm>
          <a:prstGeom prst="rect">
            <a:avLst/>
          </a:prstGeom>
          <a:noFill/>
          <a:ln w="19050">
            <a:solidFill>
              <a:srgbClr val="3DF7D7"/>
            </a:solidFill>
            <a:prstDash val="dash"/>
          </a:ln>
        </p:spPr>
      </p:pic>
    </p:spTree>
    <p:extLst>
      <p:ext uri="{BB962C8B-B14F-4D97-AF65-F5344CB8AC3E}">
        <p14:creationId xmlns:p14="http://schemas.microsoft.com/office/powerpoint/2010/main" val="17037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chine with pipes and pipes in the water&#10;&#10;Description automatically generated">
            <a:extLst>
              <a:ext uri="{FF2B5EF4-FFF2-40B4-BE49-F238E27FC236}">
                <a16:creationId xmlns:a16="http://schemas.microsoft.com/office/drawing/2014/main" id="{B8901DE8-DD11-3108-1A57-FA3DC531E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EA3EDF5-F5E6-9C09-ACB3-693E6446B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16" y="8865"/>
            <a:ext cx="7544233" cy="1448882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What Does </a:t>
            </a:r>
            <a:r>
              <a:rPr lang="en-US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Acquarius</a:t>
            </a:r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Measure?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AAC96110-9102-E3CD-C38F-DD632DC31848}"/>
              </a:ext>
            </a:extLst>
          </p:cNvPr>
          <p:cNvGrpSpPr/>
          <p:nvPr/>
        </p:nvGrpSpPr>
        <p:grpSpPr>
          <a:xfrm>
            <a:off x="633558" y="985652"/>
            <a:ext cx="12780704" cy="5247427"/>
            <a:chOff x="1428480" y="1732058"/>
            <a:chExt cx="10615663" cy="4358517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2AB2FBA-F740-3D49-10D8-782D034F761B}"/>
                </a:ext>
              </a:extLst>
            </p:cNvPr>
            <p:cNvGrpSpPr/>
            <p:nvPr/>
          </p:nvGrpSpPr>
          <p:grpSpPr>
            <a:xfrm>
              <a:off x="4801985" y="2298921"/>
              <a:ext cx="3627215" cy="1634372"/>
              <a:chOff x="4801985" y="2298921"/>
              <a:chExt cx="3627215" cy="1634372"/>
            </a:xfrm>
          </p:grpSpPr>
          <p:sp>
            <p:nvSpPr>
              <p:cNvPr id="24" name="TextBox 2">
                <a:extLst>
                  <a:ext uri="{FF2B5EF4-FFF2-40B4-BE49-F238E27FC236}">
                    <a16:creationId xmlns:a16="http://schemas.microsoft.com/office/drawing/2014/main" id="{FF425167-B47D-28DF-23DD-57616FCD25A2}"/>
                  </a:ext>
                </a:extLst>
              </p:cNvPr>
              <p:cNvSpPr txBox="1"/>
              <p:nvPr/>
            </p:nvSpPr>
            <p:spPr>
              <a:xfrm>
                <a:off x="5062092" y="2480565"/>
                <a:ext cx="33671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XYZ </a:t>
                </a: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Mapping</a:t>
                </a:r>
                <a:endParaRPr kumimoji="0" lang="nl-NL" sz="200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DD580100-77CF-8DF8-A5AA-C3583DEBBFFD}"/>
                  </a:ext>
                </a:extLst>
              </p:cNvPr>
              <p:cNvGrpSpPr/>
              <p:nvPr/>
            </p:nvGrpSpPr>
            <p:grpSpPr>
              <a:xfrm>
                <a:off x="4801985" y="2298921"/>
                <a:ext cx="2134215" cy="1634372"/>
                <a:chOff x="748541" y="2591936"/>
                <a:chExt cx="2134215" cy="1634372"/>
              </a:xfrm>
            </p:grpSpPr>
            <p:sp>
              <p:nvSpPr>
                <p:cNvPr id="26" name="Ovaal 23">
                  <a:extLst>
                    <a:ext uri="{FF2B5EF4-FFF2-40B4-BE49-F238E27FC236}">
                      <a16:creationId xmlns:a16="http://schemas.microsoft.com/office/drawing/2014/main" id="{8E271765-5274-241A-E41B-F7552E6160DD}"/>
                    </a:ext>
                  </a:extLst>
                </p:cNvPr>
                <p:cNvSpPr/>
                <p:nvPr/>
              </p:nvSpPr>
              <p:spPr>
                <a:xfrm>
                  <a:off x="748541" y="2591936"/>
                  <a:ext cx="152400" cy="152400"/>
                </a:xfrm>
                <a:prstGeom prst="ellipse">
                  <a:avLst/>
                </a:prstGeom>
                <a:noFill/>
                <a:ln w="38100">
                  <a:solidFill>
                    <a:srgbClr val="3DF7D7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27" name="Ovaal 24">
                  <a:extLst>
                    <a:ext uri="{FF2B5EF4-FFF2-40B4-BE49-F238E27FC236}">
                      <a16:creationId xmlns:a16="http://schemas.microsoft.com/office/drawing/2014/main" id="{99E30A45-AE5C-9332-9A1C-CA8570F910A0}"/>
                    </a:ext>
                  </a:extLst>
                </p:cNvPr>
                <p:cNvSpPr/>
                <p:nvPr/>
              </p:nvSpPr>
              <p:spPr>
                <a:xfrm>
                  <a:off x="2730356" y="4073908"/>
                  <a:ext cx="152400" cy="152400"/>
                </a:xfrm>
                <a:prstGeom prst="ellipse">
                  <a:avLst/>
                </a:prstGeom>
                <a:noFill/>
                <a:ln w="38100">
                  <a:solidFill>
                    <a:srgbClr val="3DF7D7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28" name="Rechte verbindingslijn 26">
                  <a:extLst>
                    <a:ext uri="{FF2B5EF4-FFF2-40B4-BE49-F238E27FC236}">
                      <a16:creationId xmlns:a16="http://schemas.microsoft.com/office/drawing/2014/main" id="{493F5356-0652-622D-F43C-0DC923D8668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14581" y="2744336"/>
                  <a:ext cx="0" cy="707966"/>
                </a:xfrm>
                <a:prstGeom prst="line">
                  <a:avLst/>
                </a:prstGeom>
                <a:ln w="19050">
                  <a:solidFill>
                    <a:srgbClr val="3DF7D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Rechte verbindingslijn 28">
                  <a:extLst>
                    <a:ext uri="{FF2B5EF4-FFF2-40B4-BE49-F238E27FC236}">
                      <a16:creationId xmlns:a16="http://schemas.microsoft.com/office/drawing/2014/main" id="{A7487BDF-359C-EAB8-93AA-90998141792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824741" y="3452302"/>
                  <a:ext cx="1424324" cy="0"/>
                </a:xfrm>
                <a:prstGeom prst="line">
                  <a:avLst/>
                </a:prstGeom>
                <a:ln w="19050">
                  <a:solidFill>
                    <a:srgbClr val="3DF7D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Rechte verbindingslijn 31">
                  <a:extLst>
                    <a:ext uri="{FF2B5EF4-FFF2-40B4-BE49-F238E27FC236}">
                      <a16:creationId xmlns:a16="http://schemas.microsoft.com/office/drawing/2014/main" id="{A92874B3-ACD2-A8B1-647C-3DB15EFCC75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57301" y="3442142"/>
                  <a:ext cx="0" cy="707966"/>
                </a:xfrm>
                <a:prstGeom prst="line">
                  <a:avLst/>
                </a:prstGeom>
                <a:ln w="19050">
                  <a:solidFill>
                    <a:srgbClr val="3DF7D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Rechte verbindingslijn 32">
                  <a:extLst>
                    <a:ext uri="{FF2B5EF4-FFF2-40B4-BE49-F238E27FC236}">
                      <a16:creationId xmlns:a16="http://schemas.microsoft.com/office/drawing/2014/main" id="{D480472C-498F-195D-2FDD-AE7418C7607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247141" y="4150108"/>
                  <a:ext cx="492760" cy="0"/>
                </a:xfrm>
                <a:prstGeom prst="line">
                  <a:avLst/>
                </a:prstGeom>
                <a:ln w="19050">
                  <a:solidFill>
                    <a:srgbClr val="3DF7D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Rechte verbindingslijn 34">
                  <a:extLst>
                    <a:ext uri="{FF2B5EF4-FFF2-40B4-BE49-F238E27FC236}">
                      <a16:creationId xmlns:a16="http://schemas.microsoft.com/office/drawing/2014/main" id="{942D44FE-66AF-9D98-6F35-412220896BA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814581" y="3334066"/>
                  <a:ext cx="1525924" cy="108076"/>
                </a:xfrm>
                <a:prstGeom prst="line">
                  <a:avLst/>
                </a:prstGeom>
                <a:noFill/>
                <a:ln w="38100">
                  <a:solidFill>
                    <a:schemeClr val="bg1">
                      <a:lumMod val="6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  <p:cxnSp>
              <p:nvCxnSpPr>
                <p:cNvPr id="33" name="Rechte verbindingslijn 38">
                  <a:extLst>
                    <a:ext uri="{FF2B5EF4-FFF2-40B4-BE49-F238E27FC236}">
                      <a16:creationId xmlns:a16="http://schemas.microsoft.com/office/drawing/2014/main" id="{92E980F9-5B9F-B9C5-E38A-852B0D2D514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340505" y="3334066"/>
                  <a:ext cx="0" cy="816042"/>
                </a:xfrm>
                <a:prstGeom prst="line">
                  <a:avLst/>
                </a:prstGeom>
                <a:noFill/>
                <a:ln w="38100">
                  <a:solidFill>
                    <a:schemeClr val="bg1">
                      <a:lumMod val="6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13A60D70-E87E-FC8C-7555-7D5482BFDE02}"/>
                </a:ext>
              </a:extLst>
            </p:cNvPr>
            <p:cNvGrpSpPr/>
            <p:nvPr/>
          </p:nvGrpSpPr>
          <p:grpSpPr>
            <a:xfrm>
              <a:off x="1428480" y="2736530"/>
              <a:ext cx="3458842" cy="2372003"/>
              <a:chOff x="824748" y="2726926"/>
              <a:chExt cx="3458842" cy="2372003"/>
            </a:xfrm>
          </p:grpSpPr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03EA1EED-154E-5C63-9B84-46D7252F05A8}"/>
                  </a:ext>
                </a:extLst>
              </p:cNvPr>
              <p:cNvGrpSpPr/>
              <p:nvPr/>
            </p:nvGrpSpPr>
            <p:grpSpPr>
              <a:xfrm>
                <a:off x="824748" y="2726926"/>
                <a:ext cx="2370939" cy="2372003"/>
                <a:chOff x="4555746" y="1726936"/>
                <a:chExt cx="2370939" cy="2372003"/>
              </a:xfrm>
            </p:grpSpPr>
            <p:sp>
              <p:nvSpPr>
                <p:cNvPr id="7" name="Ovaal 5">
                  <a:extLst>
                    <a:ext uri="{FF2B5EF4-FFF2-40B4-BE49-F238E27FC236}">
                      <a16:creationId xmlns:a16="http://schemas.microsoft.com/office/drawing/2014/main" id="{3BEA4750-BC74-31D7-579A-C7AC7ABD842F}"/>
                    </a:ext>
                  </a:extLst>
                </p:cNvPr>
                <p:cNvSpPr/>
                <p:nvPr/>
              </p:nvSpPr>
              <p:spPr>
                <a:xfrm>
                  <a:off x="4555746" y="1949083"/>
                  <a:ext cx="2370939" cy="1927710"/>
                </a:xfrm>
                <a:prstGeom prst="ellipse">
                  <a:avLst/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11" name="Ovaal 8">
                  <a:extLst>
                    <a:ext uri="{FF2B5EF4-FFF2-40B4-BE49-F238E27FC236}">
                      <a16:creationId xmlns:a16="http://schemas.microsoft.com/office/drawing/2014/main" id="{BCEC885C-40A6-E36C-3838-EDA16E98F02E}"/>
                    </a:ext>
                  </a:extLst>
                </p:cNvPr>
                <p:cNvSpPr/>
                <p:nvPr/>
              </p:nvSpPr>
              <p:spPr>
                <a:xfrm>
                  <a:off x="4555746" y="1726936"/>
                  <a:ext cx="2370939" cy="2372003"/>
                </a:xfrm>
                <a:prstGeom prst="ellipse">
                  <a:avLst/>
                </a:prstGeom>
                <a:noFill/>
                <a:ln w="38100">
                  <a:solidFill>
                    <a:srgbClr val="3DF7D7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4" name="TextBox 2">
                <a:extLst>
                  <a:ext uri="{FF2B5EF4-FFF2-40B4-BE49-F238E27FC236}">
                    <a16:creationId xmlns:a16="http://schemas.microsoft.com/office/drawing/2014/main" id="{F501FCCA-B351-37ED-1898-26B5F5CEA723}"/>
                  </a:ext>
                </a:extLst>
              </p:cNvPr>
              <p:cNvSpPr txBox="1"/>
              <p:nvPr/>
            </p:nvSpPr>
            <p:spPr>
              <a:xfrm>
                <a:off x="916482" y="3780581"/>
                <a:ext cx="33671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Roundness</a:t>
                </a:r>
                <a:r>
                  <a:rPr kumimoji="0" lang="nl-NL" sz="200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/</a:t>
                </a: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Ovality</a:t>
                </a:r>
                <a:endParaRPr kumimoji="0" lang="nl-NL" sz="200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2A8A07F3-3EB1-C817-B055-D588207EB105}"/>
                </a:ext>
              </a:extLst>
            </p:cNvPr>
            <p:cNvGrpSpPr/>
            <p:nvPr/>
          </p:nvGrpSpPr>
          <p:grpSpPr>
            <a:xfrm>
              <a:off x="8367351" y="4023526"/>
              <a:ext cx="3478833" cy="1706513"/>
              <a:chOff x="9074193" y="3920165"/>
              <a:chExt cx="3478833" cy="1706513"/>
            </a:xfrm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A5B25D34-82DA-E863-24DD-6060D4EED8DF}"/>
                  </a:ext>
                </a:extLst>
              </p:cNvPr>
              <p:cNvGrpSpPr/>
              <p:nvPr/>
            </p:nvGrpSpPr>
            <p:grpSpPr>
              <a:xfrm>
                <a:off x="9074193" y="3920165"/>
                <a:ext cx="1676794" cy="1706513"/>
                <a:chOff x="8922265" y="3876793"/>
                <a:chExt cx="1676794" cy="1706513"/>
              </a:xfrm>
            </p:grpSpPr>
            <p:sp>
              <p:nvSpPr>
                <p:cNvPr id="20" name="Koorde 21">
                  <a:extLst>
                    <a:ext uri="{FF2B5EF4-FFF2-40B4-BE49-F238E27FC236}">
                      <a16:creationId xmlns:a16="http://schemas.microsoft.com/office/drawing/2014/main" id="{7651F456-C9F3-5E58-F73F-750F987F96AF}"/>
                    </a:ext>
                  </a:extLst>
                </p:cNvPr>
                <p:cNvSpPr/>
                <p:nvPr/>
              </p:nvSpPr>
              <p:spPr>
                <a:xfrm rot="10800000">
                  <a:off x="8922265" y="3876793"/>
                  <a:ext cx="1676794" cy="1676794"/>
                </a:xfrm>
                <a:prstGeom prst="chord">
                  <a:avLst>
                    <a:gd name="adj1" fmla="val 14136034"/>
                    <a:gd name="adj2" fmla="val 18372067"/>
                  </a:avLst>
                </a:prstGeom>
                <a:solidFill>
                  <a:schemeClr val="tx2">
                    <a:lumMod val="50000"/>
                  </a:schemeClr>
                </a:solidFill>
                <a:ln w="38100">
                  <a:solidFill>
                    <a:schemeClr val="bg1">
                      <a:lumMod val="7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grpSp>
              <p:nvGrpSpPr>
                <p:cNvPr id="21" name="Group 20">
                  <a:extLst>
                    <a:ext uri="{FF2B5EF4-FFF2-40B4-BE49-F238E27FC236}">
                      <a16:creationId xmlns:a16="http://schemas.microsoft.com/office/drawing/2014/main" id="{334D1FD7-B283-D595-5964-B36682BE8C1B}"/>
                    </a:ext>
                  </a:extLst>
                </p:cNvPr>
                <p:cNvGrpSpPr/>
                <p:nvPr/>
              </p:nvGrpSpPr>
              <p:grpSpPr>
                <a:xfrm>
                  <a:off x="8922265" y="3891932"/>
                  <a:ext cx="1676794" cy="1691374"/>
                  <a:chOff x="8922265" y="3891932"/>
                  <a:chExt cx="1676794" cy="1691374"/>
                </a:xfrm>
              </p:grpSpPr>
              <p:sp>
                <p:nvSpPr>
                  <p:cNvPr id="22" name="Koorde 20">
                    <a:extLst>
                      <a:ext uri="{FF2B5EF4-FFF2-40B4-BE49-F238E27FC236}">
                        <a16:creationId xmlns:a16="http://schemas.microsoft.com/office/drawing/2014/main" id="{B6A2383B-E738-7B2F-4F09-96EE7A6C43FC}"/>
                      </a:ext>
                    </a:extLst>
                  </p:cNvPr>
                  <p:cNvSpPr/>
                  <p:nvPr/>
                </p:nvSpPr>
                <p:spPr>
                  <a:xfrm>
                    <a:off x="8922265" y="3906512"/>
                    <a:ext cx="1676794" cy="1676794"/>
                  </a:xfrm>
                  <a:prstGeom prst="chord">
                    <a:avLst>
                      <a:gd name="adj1" fmla="val 13002837"/>
                      <a:gd name="adj2" fmla="val 19283381"/>
                    </a:avLst>
                  </a:prstGeom>
                  <a:solidFill>
                    <a:schemeClr val="bg1"/>
                  </a:solidFill>
                  <a:ln w="38100">
                    <a:solidFill>
                      <a:schemeClr val="bg1">
                        <a:lumMod val="75000"/>
                      </a:schemeClr>
                    </a:solidFill>
                    <a:prstDash val="sysDash"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23" name="Ovaal 18">
                    <a:extLst>
                      <a:ext uri="{FF2B5EF4-FFF2-40B4-BE49-F238E27FC236}">
                        <a16:creationId xmlns:a16="http://schemas.microsoft.com/office/drawing/2014/main" id="{E0D74B17-7D7B-5F3D-F7D5-A145737CD373}"/>
                      </a:ext>
                    </a:extLst>
                  </p:cNvPr>
                  <p:cNvSpPr/>
                  <p:nvPr/>
                </p:nvSpPr>
                <p:spPr>
                  <a:xfrm>
                    <a:off x="8923298" y="3891932"/>
                    <a:ext cx="1675761" cy="1676514"/>
                  </a:xfrm>
                  <a:prstGeom prst="ellipse">
                    <a:avLst/>
                  </a:prstGeom>
                  <a:noFill/>
                  <a:ln w="38100">
                    <a:solidFill>
                      <a:srgbClr val="3DF7D7"/>
                    </a:solidFill>
                    <a:prstDash val="solid"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  <p:sp>
            <p:nvSpPr>
              <p:cNvPr id="35" name="TextBox 2">
                <a:extLst>
                  <a:ext uri="{FF2B5EF4-FFF2-40B4-BE49-F238E27FC236}">
                    <a16:creationId xmlns:a16="http://schemas.microsoft.com/office/drawing/2014/main" id="{A607D261-3B26-C1D5-452A-53A9566CD9EB}"/>
                  </a:ext>
                </a:extLst>
              </p:cNvPr>
              <p:cNvSpPr txBox="1"/>
              <p:nvPr/>
            </p:nvSpPr>
            <p:spPr>
              <a:xfrm>
                <a:off x="9185918" y="4459470"/>
                <a:ext cx="336710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Air pockets</a:t>
                </a:r>
              </a:p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Debris</a:t>
                </a:r>
                <a:endParaRPr kumimoji="0" lang="nl-NL" sz="200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9875D253-5D68-BAEE-5963-C94E4B2D520E}"/>
                </a:ext>
              </a:extLst>
            </p:cNvPr>
            <p:cNvGrpSpPr/>
            <p:nvPr/>
          </p:nvGrpSpPr>
          <p:grpSpPr>
            <a:xfrm>
              <a:off x="4285316" y="4964387"/>
              <a:ext cx="3998832" cy="1126188"/>
              <a:chOff x="4285316" y="4964387"/>
              <a:chExt cx="3998832" cy="1126188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5A7EFC5-29FC-86C5-386E-49F30388974B}"/>
                  </a:ext>
                </a:extLst>
              </p:cNvPr>
              <p:cNvGrpSpPr/>
              <p:nvPr/>
            </p:nvGrpSpPr>
            <p:grpSpPr>
              <a:xfrm>
                <a:off x="4285316" y="4964387"/>
                <a:ext cx="3367107" cy="1126188"/>
                <a:chOff x="4024059" y="4881259"/>
                <a:chExt cx="3367107" cy="1126188"/>
              </a:xfrm>
            </p:grpSpPr>
            <p:sp>
              <p:nvSpPr>
                <p:cNvPr id="16" name="Cilinder 14">
                  <a:extLst>
                    <a:ext uri="{FF2B5EF4-FFF2-40B4-BE49-F238E27FC236}">
                      <a16:creationId xmlns:a16="http://schemas.microsoft.com/office/drawing/2014/main" id="{765E38CB-7CED-3C4A-4271-DBBA5AA0D671}"/>
                    </a:ext>
                  </a:extLst>
                </p:cNvPr>
                <p:cNvSpPr/>
                <p:nvPr/>
              </p:nvSpPr>
              <p:spPr>
                <a:xfrm rot="5400000">
                  <a:off x="5260573" y="3876853"/>
                  <a:ext cx="894080" cy="3367107"/>
                </a:xfrm>
                <a:prstGeom prst="can">
                  <a:avLst>
                    <a:gd name="adj" fmla="val 18602"/>
                  </a:avLst>
                </a:prstGeom>
                <a:noFill/>
                <a:ln w="38100">
                  <a:solidFill>
                    <a:srgbClr val="3DF7D7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17" name="Vrije vorm: vorm 16">
                  <a:extLst>
                    <a:ext uri="{FF2B5EF4-FFF2-40B4-BE49-F238E27FC236}">
                      <a16:creationId xmlns:a16="http://schemas.microsoft.com/office/drawing/2014/main" id="{E99A00D8-D383-0C9D-79C1-920D10CABD4B}"/>
                    </a:ext>
                  </a:extLst>
                </p:cNvPr>
                <p:cNvSpPr/>
                <p:nvPr/>
              </p:nvSpPr>
              <p:spPr>
                <a:xfrm>
                  <a:off x="4099327" y="4881259"/>
                  <a:ext cx="3133518" cy="213360"/>
                </a:xfrm>
                <a:custGeom>
                  <a:avLst/>
                  <a:gdLst>
                    <a:gd name="connsiteX0" fmla="*/ 0 w 2428240"/>
                    <a:gd name="connsiteY0" fmla="*/ 213360 h 213360"/>
                    <a:gd name="connsiteX1" fmla="*/ 1229360 w 2428240"/>
                    <a:gd name="connsiteY1" fmla="*/ 0 h 213360"/>
                    <a:gd name="connsiteX2" fmla="*/ 2428240 w 2428240"/>
                    <a:gd name="connsiteY2" fmla="*/ 213360 h 2133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428240" h="213360">
                      <a:moveTo>
                        <a:pt x="0" y="213360"/>
                      </a:moveTo>
                      <a:cubicBezTo>
                        <a:pt x="412326" y="106680"/>
                        <a:pt x="824653" y="0"/>
                        <a:pt x="1229360" y="0"/>
                      </a:cubicBezTo>
                      <a:cubicBezTo>
                        <a:pt x="1634067" y="0"/>
                        <a:pt x="2031153" y="106680"/>
                        <a:pt x="2428240" y="213360"/>
                      </a:cubicBezTo>
                    </a:path>
                  </a:pathLst>
                </a:custGeom>
                <a:noFill/>
                <a:ln w="38100">
                  <a:solidFill>
                    <a:schemeClr val="bg1">
                      <a:lumMod val="7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18" name="Vrije vorm: vorm 17">
                  <a:extLst>
                    <a:ext uri="{FF2B5EF4-FFF2-40B4-BE49-F238E27FC236}">
                      <a16:creationId xmlns:a16="http://schemas.microsoft.com/office/drawing/2014/main" id="{310ECDB3-BC35-CAE0-63AE-A3EC6FBD8FD3}"/>
                    </a:ext>
                  </a:extLst>
                </p:cNvPr>
                <p:cNvSpPr/>
                <p:nvPr/>
              </p:nvSpPr>
              <p:spPr>
                <a:xfrm>
                  <a:off x="4099327" y="5752040"/>
                  <a:ext cx="3133518" cy="213360"/>
                </a:xfrm>
                <a:custGeom>
                  <a:avLst/>
                  <a:gdLst>
                    <a:gd name="connsiteX0" fmla="*/ 0 w 2428240"/>
                    <a:gd name="connsiteY0" fmla="*/ 213360 h 213360"/>
                    <a:gd name="connsiteX1" fmla="*/ 1229360 w 2428240"/>
                    <a:gd name="connsiteY1" fmla="*/ 0 h 213360"/>
                    <a:gd name="connsiteX2" fmla="*/ 2428240 w 2428240"/>
                    <a:gd name="connsiteY2" fmla="*/ 213360 h 2133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428240" h="213360">
                      <a:moveTo>
                        <a:pt x="0" y="213360"/>
                      </a:moveTo>
                      <a:cubicBezTo>
                        <a:pt x="412326" y="106680"/>
                        <a:pt x="824653" y="0"/>
                        <a:pt x="1229360" y="0"/>
                      </a:cubicBezTo>
                      <a:cubicBezTo>
                        <a:pt x="1634067" y="0"/>
                        <a:pt x="2031153" y="106680"/>
                        <a:pt x="2428240" y="213360"/>
                      </a:cubicBezTo>
                    </a:path>
                  </a:pathLst>
                </a:custGeom>
                <a:noFill/>
                <a:ln w="38100">
                  <a:solidFill>
                    <a:schemeClr val="bg1">
                      <a:lumMod val="7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6" name="TextBox 2">
                <a:extLst>
                  <a:ext uri="{FF2B5EF4-FFF2-40B4-BE49-F238E27FC236}">
                    <a16:creationId xmlns:a16="http://schemas.microsoft.com/office/drawing/2014/main" id="{8815F577-BCAD-7A51-377B-92DB65C50AF1}"/>
                  </a:ext>
                </a:extLst>
              </p:cNvPr>
              <p:cNvSpPr txBox="1"/>
              <p:nvPr/>
            </p:nvSpPr>
            <p:spPr>
              <a:xfrm>
                <a:off x="4917040" y="5328565"/>
                <a:ext cx="33671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Axial</a:t>
                </a:r>
                <a:r>
                  <a:rPr kumimoji="0" lang="nl-NL" sz="200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 </a:t>
                </a: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deformation</a:t>
                </a:r>
                <a:endParaRPr kumimoji="0" lang="nl-NL" sz="200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B49393E9-42AD-21A2-D3C9-D8C784917561}"/>
                </a:ext>
              </a:extLst>
            </p:cNvPr>
            <p:cNvGrpSpPr/>
            <p:nvPr/>
          </p:nvGrpSpPr>
          <p:grpSpPr>
            <a:xfrm>
              <a:off x="8391501" y="1732058"/>
              <a:ext cx="3652642" cy="1676514"/>
              <a:chOff x="9098343" y="1628697"/>
              <a:chExt cx="3652642" cy="1676514"/>
            </a:xfrm>
          </p:grpSpPr>
          <p:sp>
            <p:nvSpPr>
              <p:cNvPr id="37" name="TextBox 2">
                <a:extLst>
                  <a:ext uri="{FF2B5EF4-FFF2-40B4-BE49-F238E27FC236}">
                    <a16:creationId xmlns:a16="http://schemas.microsoft.com/office/drawing/2014/main" id="{A1DF6FCA-FB3F-2DE7-F490-0F035D49505B}"/>
                  </a:ext>
                </a:extLst>
              </p:cNvPr>
              <p:cNvSpPr txBox="1"/>
              <p:nvPr/>
            </p:nvSpPr>
            <p:spPr>
              <a:xfrm>
                <a:off x="9383877" y="2298921"/>
                <a:ext cx="33671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2880" marR="0" lvl="0" indent="-18288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3DF7D7"/>
                  </a:buClr>
                  <a:buSzTx/>
                  <a:buFont typeface="Wingdings" pitchFamily="2" charset="2"/>
                  <a:buChar char="§"/>
                  <a:tabLst/>
                  <a:defRPr/>
                </a:pPr>
                <a:r>
                  <a:rPr kumimoji="0" lang="nl-NL" sz="200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 Narrow" panose="020B0604020202020204" pitchFamily="34" charset="0"/>
                    <a:cs typeface="Arial Narrow" panose="020B0604020202020204" pitchFamily="34" charset="0"/>
                  </a:rPr>
                  <a:t>Leaks</a:t>
                </a:r>
                <a:endParaRPr kumimoji="0" lang="nl-NL" sz="200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369E9799-DE48-6D71-E2DE-A9904042CCB0}"/>
                  </a:ext>
                </a:extLst>
              </p:cNvPr>
              <p:cNvGrpSpPr/>
              <p:nvPr/>
            </p:nvGrpSpPr>
            <p:grpSpPr>
              <a:xfrm>
                <a:off x="9098343" y="1628697"/>
                <a:ext cx="2127505" cy="1676514"/>
                <a:chOff x="8923298" y="1497391"/>
                <a:chExt cx="2127505" cy="1676514"/>
              </a:xfrm>
            </p:grpSpPr>
            <p:sp>
              <p:nvSpPr>
                <p:cNvPr id="39" name="Ovaal 4">
                  <a:extLst>
                    <a:ext uri="{FF2B5EF4-FFF2-40B4-BE49-F238E27FC236}">
                      <a16:creationId xmlns:a16="http://schemas.microsoft.com/office/drawing/2014/main" id="{7119F52D-F267-8D5D-BBD3-2AED61B54FE1}"/>
                    </a:ext>
                  </a:extLst>
                </p:cNvPr>
                <p:cNvSpPr/>
                <p:nvPr/>
              </p:nvSpPr>
              <p:spPr>
                <a:xfrm>
                  <a:off x="8923298" y="1497391"/>
                  <a:ext cx="1675761" cy="1676514"/>
                </a:xfrm>
                <a:prstGeom prst="ellipse">
                  <a:avLst/>
                </a:prstGeom>
                <a:noFill/>
                <a:ln w="38100">
                  <a:solidFill>
                    <a:srgbClr val="3DF7D7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sp>
              <p:nvSpPr>
                <p:cNvPr id="40" name="Rechthoek 7">
                  <a:extLst>
                    <a:ext uri="{FF2B5EF4-FFF2-40B4-BE49-F238E27FC236}">
                      <a16:creationId xmlns:a16="http://schemas.microsoft.com/office/drawing/2014/main" id="{E42B7261-565E-C366-D0CF-B37B4F5A2C95}"/>
                    </a:ext>
                  </a:extLst>
                </p:cNvPr>
                <p:cNvSpPr/>
                <p:nvPr/>
              </p:nvSpPr>
              <p:spPr>
                <a:xfrm rot="20113150">
                  <a:off x="10372163" y="1879261"/>
                  <a:ext cx="219456" cy="83707"/>
                </a:xfrm>
                <a:prstGeom prst="rect">
                  <a:avLst/>
                </a:prstGeom>
                <a:solidFill>
                  <a:srgbClr val="00344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/>
                </a:p>
              </p:txBody>
            </p:sp>
            <p:sp>
              <p:nvSpPr>
                <p:cNvPr id="41" name="Vrije vorm: vorm 9">
                  <a:extLst>
                    <a:ext uri="{FF2B5EF4-FFF2-40B4-BE49-F238E27FC236}">
                      <a16:creationId xmlns:a16="http://schemas.microsoft.com/office/drawing/2014/main" id="{526728F2-CC61-A7EB-6FA3-4A20A8EF36B5}"/>
                    </a:ext>
                  </a:extLst>
                </p:cNvPr>
                <p:cNvSpPr/>
                <p:nvPr/>
              </p:nvSpPr>
              <p:spPr>
                <a:xfrm>
                  <a:off x="10581490" y="1921114"/>
                  <a:ext cx="310896" cy="18552"/>
                </a:xfrm>
                <a:custGeom>
                  <a:avLst/>
                  <a:gdLst>
                    <a:gd name="connsiteX0" fmla="*/ 0 w 310896"/>
                    <a:gd name="connsiteY0" fmla="*/ 18552 h 18552"/>
                    <a:gd name="connsiteX1" fmla="*/ 164592 w 310896"/>
                    <a:gd name="connsiteY1" fmla="*/ 264 h 18552"/>
                    <a:gd name="connsiteX2" fmla="*/ 310896 w 310896"/>
                    <a:gd name="connsiteY2" fmla="*/ 9408 h 185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10896" h="18552">
                      <a:moveTo>
                        <a:pt x="0" y="18552"/>
                      </a:moveTo>
                      <a:cubicBezTo>
                        <a:pt x="56388" y="10170"/>
                        <a:pt x="112776" y="1788"/>
                        <a:pt x="164592" y="264"/>
                      </a:cubicBezTo>
                      <a:cubicBezTo>
                        <a:pt x="216408" y="-1260"/>
                        <a:pt x="263652" y="4074"/>
                        <a:pt x="310896" y="9408"/>
                      </a:cubicBezTo>
                    </a:path>
                  </a:pathLst>
                </a:custGeom>
                <a:noFill/>
                <a:ln>
                  <a:solidFill>
                    <a:srgbClr val="BFBFBF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/>
                </a:p>
              </p:txBody>
            </p:sp>
            <p:sp>
              <p:nvSpPr>
                <p:cNvPr id="42" name="Vrije vorm: vorm 10">
                  <a:extLst>
                    <a:ext uri="{FF2B5EF4-FFF2-40B4-BE49-F238E27FC236}">
                      <a16:creationId xmlns:a16="http://schemas.microsoft.com/office/drawing/2014/main" id="{44FF4063-F690-ECF2-1573-B2FAD1005F86}"/>
                    </a:ext>
                  </a:extLst>
                </p:cNvPr>
                <p:cNvSpPr/>
                <p:nvPr/>
              </p:nvSpPr>
              <p:spPr>
                <a:xfrm rot="19489898" flipV="1">
                  <a:off x="10512401" y="1756778"/>
                  <a:ext cx="310896" cy="18552"/>
                </a:xfrm>
                <a:custGeom>
                  <a:avLst/>
                  <a:gdLst>
                    <a:gd name="connsiteX0" fmla="*/ 0 w 310896"/>
                    <a:gd name="connsiteY0" fmla="*/ 18552 h 18552"/>
                    <a:gd name="connsiteX1" fmla="*/ 164592 w 310896"/>
                    <a:gd name="connsiteY1" fmla="*/ 264 h 18552"/>
                    <a:gd name="connsiteX2" fmla="*/ 310896 w 310896"/>
                    <a:gd name="connsiteY2" fmla="*/ 9408 h 185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10896" h="18552">
                      <a:moveTo>
                        <a:pt x="0" y="18552"/>
                      </a:moveTo>
                      <a:cubicBezTo>
                        <a:pt x="56388" y="10170"/>
                        <a:pt x="112776" y="1788"/>
                        <a:pt x="164592" y="264"/>
                      </a:cubicBezTo>
                      <a:cubicBezTo>
                        <a:pt x="216408" y="-1260"/>
                        <a:pt x="263652" y="4074"/>
                        <a:pt x="310896" y="9408"/>
                      </a:cubicBezTo>
                    </a:path>
                  </a:pathLst>
                </a:custGeom>
                <a:noFill/>
                <a:ln>
                  <a:solidFill>
                    <a:srgbClr val="BFBFBF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/>
                </a:p>
              </p:txBody>
            </p:sp>
            <p:cxnSp>
              <p:nvCxnSpPr>
                <p:cNvPr id="43" name="Rechte verbindingslijn 12">
                  <a:extLst>
                    <a:ext uri="{FF2B5EF4-FFF2-40B4-BE49-F238E27FC236}">
                      <a16:creationId xmlns:a16="http://schemas.microsoft.com/office/drawing/2014/main" id="{8B90EC5D-21B4-7A27-9660-3B4A866E674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10697392" y="1760855"/>
                  <a:ext cx="353411" cy="82795"/>
                </a:xfrm>
                <a:prstGeom prst="line">
                  <a:avLst/>
                </a:prstGeom>
                <a:noFill/>
                <a:ln>
                  <a:solidFill>
                    <a:srgbClr val="BFBFBF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511647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chine with pipes and pipes in the water&#10;&#10;Description automatically generated">
            <a:extLst>
              <a:ext uri="{FF2B5EF4-FFF2-40B4-BE49-F238E27FC236}">
                <a16:creationId xmlns:a16="http://schemas.microsoft.com/office/drawing/2014/main" id="{B8901DE8-DD11-3108-1A57-FA3DC531E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BFF7DF8-A1B3-CB09-F0EE-13D1B6FBF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8" y="258247"/>
            <a:ext cx="9919298" cy="1448882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ACQUARIUS CAPABILITIES</a:t>
            </a:r>
          </a:p>
        </p:txBody>
      </p:sp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7347F743-4221-45A1-F2C6-259F1020B4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911936"/>
              </p:ext>
            </p:extLst>
          </p:nvPr>
        </p:nvGraphicFramePr>
        <p:xfrm>
          <a:off x="406428" y="1878043"/>
          <a:ext cx="11359883" cy="456420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30364">
                  <a:extLst>
                    <a:ext uri="{9D8B030D-6E8A-4147-A177-3AD203B41FA5}">
                      <a16:colId xmlns:a16="http://schemas.microsoft.com/office/drawing/2014/main" val="2532521167"/>
                    </a:ext>
                  </a:extLst>
                </a:gridCol>
                <a:gridCol w="1575991">
                  <a:extLst>
                    <a:ext uri="{9D8B030D-6E8A-4147-A177-3AD203B41FA5}">
                      <a16:colId xmlns:a16="http://schemas.microsoft.com/office/drawing/2014/main" val="2124776702"/>
                    </a:ext>
                  </a:extLst>
                </a:gridCol>
                <a:gridCol w="1575991">
                  <a:extLst>
                    <a:ext uri="{9D8B030D-6E8A-4147-A177-3AD203B41FA5}">
                      <a16:colId xmlns:a16="http://schemas.microsoft.com/office/drawing/2014/main" val="1515472200"/>
                    </a:ext>
                  </a:extLst>
                </a:gridCol>
                <a:gridCol w="1693126">
                  <a:extLst>
                    <a:ext uri="{9D8B030D-6E8A-4147-A177-3AD203B41FA5}">
                      <a16:colId xmlns:a16="http://schemas.microsoft.com/office/drawing/2014/main" val="174044879"/>
                    </a:ext>
                  </a:extLst>
                </a:gridCol>
                <a:gridCol w="1526095">
                  <a:extLst>
                    <a:ext uri="{9D8B030D-6E8A-4147-A177-3AD203B41FA5}">
                      <a16:colId xmlns:a16="http://schemas.microsoft.com/office/drawing/2014/main" val="2600737105"/>
                    </a:ext>
                  </a:extLst>
                </a:gridCol>
                <a:gridCol w="2158316">
                  <a:extLst>
                    <a:ext uri="{9D8B030D-6E8A-4147-A177-3AD203B41FA5}">
                      <a16:colId xmlns:a16="http://schemas.microsoft.com/office/drawing/2014/main" val="4065052711"/>
                    </a:ext>
                  </a:extLst>
                </a:gridCol>
              </a:tblGrid>
              <a:tr h="489835">
                <a:tc>
                  <a:txBody>
                    <a:bodyPr/>
                    <a:lstStyle/>
                    <a:p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Measurement (accuracy)</a:t>
                      </a:r>
                    </a:p>
                  </a:txBody>
                  <a:tcPr marL="97967" marR="97967" marT="48984" marB="489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Steel / DI / Ci</a:t>
                      </a:r>
                    </a:p>
                  </a:txBody>
                  <a:tcPr marL="97967" marR="97967" marT="48984" marB="489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Reinforced Concrete</a:t>
                      </a:r>
                      <a:endParaRPr lang="en-US" sz="1300" b="1" i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Asbestos Cement</a:t>
                      </a:r>
                    </a:p>
                  </a:txBody>
                  <a:tcPr marL="97967" marR="97967" marT="48984" marB="489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PCCP</a:t>
                      </a:r>
                    </a:p>
                  </a:txBody>
                  <a:tcPr marL="97967" marR="97967" marT="48984" marB="489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Plastics (PE / PVC / GRP)</a:t>
                      </a:r>
                    </a:p>
                  </a:txBody>
                  <a:tcPr marL="97967" marR="97967" marT="48984" marB="48984"/>
                </a:tc>
                <a:extLst>
                  <a:ext uri="{0D108BD9-81ED-4DB2-BD59-A6C34878D82A}">
                    <a16:rowId xmlns:a16="http://schemas.microsoft.com/office/drawing/2014/main" val="2246386474"/>
                  </a:ext>
                </a:extLst>
              </a:tr>
              <a:tr h="397311">
                <a:tc>
                  <a:txBody>
                    <a:bodyPr/>
                    <a:lstStyle/>
                    <a:p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XYZ Mapping (0.5 m)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95620408"/>
                  </a:ext>
                </a:extLst>
              </a:tr>
              <a:tr h="397311">
                <a:tc>
                  <a:txBody>
                    <a:bodyPr/>
                    <a:lstStyle/>
                    <a:p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Wall Thickness (0.49 mm)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 (corrosion)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 (leaching)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 </a:t>
                      </a:r>
                      <a:endParaRPr lang="en-US" sz="1300" b="0" i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 (delamination)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3740812497"/>
                  </a:ext>
                </a:extLst>
              </a:tr>
              <a:tr h="397311">
                <a:tc>
                  <a:txBody>
                    <a:bodyPr/>
                    <a:lstStyle/>
                    <a:p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Joint Angular displacement (0,25°)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224089859"/>
                  </a:ext>
                </a:extLst>
              </a:tr>
              <a:tr h="489835">
                <a:tc>
                  <a:txBody>
                    <a:bodyPr/>
                    <a:lstStyle/>
                    <a:p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Joint Gap With (4.0 mm)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 (or condition welds)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3324878272"/>
                  </a:ext>
                </a:extLst>
              </a:tr>
              <a:tr h="397311">
                <a:tc>
                  <a:txBody>
                    <a:bodyPr/>
                    <a:lstStyle/>
                    <a:p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Ovality (0,5%-point)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2651502848"/>
                  </a:ext>
                </a:extLst>
              </a:tr>
              <a:tr h="3973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Axial Deformation (0.2 m)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3212054942"/>
                  </a:ext>
                </a:extLst>
              </a:tr>
              <a:tr h="3973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Leaks (&gt;13.0 dB)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3108959229"/>
                  </a:ext>
                </a:extLst>
              </a:tr>
              <a:tr h="3973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Air pockets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1930517229"/>
                  </a:ext>
                </a:extLst>
              </a:tr>
              <a:tr h="3973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Debris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2625220558"/>
                  </a:ext>
                </a:extLst>
              </a:tr>
              <a:tr h="3973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Wire breaks (non-cylinder pipe)</a:t>
                      </a:r>
                      <a:endParaRPr lang="en-US" sz="1300" b="0" i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US" sz="1300" b="0" i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3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x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US" sz="1300" b="0" i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100" b="0" i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Under development</a:t>
                      </a:r>
                    </a:p>
                  </a:txBody>
                  <a:tcPr marL="97967" marR="97967" marT="48984" marB="4898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US" sz="1300" b="0" i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967" marR="97967" marT="48984" marB="48984" anchor="ctr"/>
                </a:tc>
                <a:extLst>
                  <a:ext uri="{0D108BD9-81ED-4DB2-BD59-A6C34878D82A}">
                    <a16:rowId xmlns:a16="http://schemas.microsoft.com/office/drawing/2014/main" val="938992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6925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73E215-B2BF-3443-86D6-05E8279106EC}"/>
              </a:ext>
            </a:extLst>
          </p:cNvPr>
          <p:cNvSpPr/>
          <p:nvPr/>
        </p:nvSpPr>
        <p:spPr>
          <a:xfrm>
            <a:off x="0" y="1"/>
            <a:ext cx="7083556" cy="6857998"/>
          </a:xfrm>
          <a:prstGeom prst="rect">
            <a:avLst/>
          </a:prstGeom>
          <a:solidFill>
            <a:srgbClr val="0066B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D1465E-4EA3-3F85-CE66-2BE301E54DB6}"/>
              </a:ext>
            </a:extLst>
          </p:cNvPr>
          <p:cNvSpPr txBox="1"/>
          <p:nvPr/>
        </p:nvSpPr>
        <p:spPr>
          <a:xfrm>
            <a:off x="405020" y="502770"/>
            <a:ext cx="7401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DELIVERABLES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565959C-FCA5-4FA3-A7D5-583963C5F3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2"/>
          <a:stretch/>
        </p:blipFill>
        <p:spPr bwMode="auto">
          <a:xfrm>
            <a:off x="6952928" y="-15039"/>
            <a:ext cx="5239072" cy="344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B3BCA414-0DE7-461F-7F97-90E6030EEB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092"/>
          <a:stretch/>
        </p:blipFill>
        <p:spPr bwMode="auto">
          <a:xfrm>
            <a:off x="6952929" y="3429000"/>
            <a:ext cx="5239072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720DCE-D8E1-28FC-9F1F-36A417D7F963}"/>
              </a:ext>
            </a:extLst>
          </p:cNvPr>
          <p:cNvSpPr txBox="1"/>
          <p:nvPr/>
        </p:nvSpPr>
        <p:spPr>
          <a:xfrm>
            <a:off x="3048990" y="3235427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Times"/>
              </a:rPr>
              <a:t> 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9DABEF-4A9F-F78E-7E2A-7864665EB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020" y="1691389"/>
            <a:ext cx="6219826" cy="4756150"/>
          </a:xfrm>
        </p:spPr>
        <p:txBody>
          <a:bodyPr>
            <a:normAutofit/>
          </a:bodyPr>
          <a:lstStyle/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PDF report with findings, anomalies 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recommendations</a:t>
            </a:r>
          </a:p>
          <a:p>
            <a:pPr marL="457200" indent="-457200">
              <a:lnSpc>
                <a:spcPts val="3200"/>
              </a:lnSpc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dynamic inspection dashboard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–Unlimited user accounts per client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–Various view modes and filters for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optimal data interpretation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–Integral risk number calculation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GIS file</a:t>
            </a:r>
          </a:p>
          <a:p>
            <a:pPr marL="457200" indent="-457200">
              <a:spcAft>
                <a:spcPts val="1500"/>
              </a:spcAft>
              <a:buClr>
                <a:srgbClr val="3DF7D7"/>
              </a:buClr>
              <a:buFont typeface="Wingdings" pitchFamily="2" charset="2"/>
              <a:buChar char="ü"/>
            </a:pPr>
            <a:r>
              <a:rPr kumimoji="0" lang="en-US" sz="24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Data sheet with all measured data for internal use client.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99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map, screenshot&#10;&#10;Description automatically generated">
            <a:extLst>
              <a:ext uri="{FF2B5EF4-FFF2-40B4-BE49-F238E27FC236}">
                <a16:creationId xmlns:a16="http://schemas.microsoft.com/office/drawing/2014/main" id="{B35A1A35-D038-036B-A101-D49DA5F6D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0" y="0"/>
            <a:ext cx="12182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674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 map&#10;&#10;Description automatically generated with low confidence">
            <a:extLst>
              <a:ext uri="{FF2B5EF4-FFF2-40B4-BE49-F238E27FC236}">
                <a16:creationId xmlns:a16="http://schemas.microsoft.com/office/drawing/2014/main" id="{EF5FDAA0-787D-7274-5310-697C5BB28B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0" y="0"/>
            <a:ext cx="12182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714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C57D281-C1ED-EB75-AE0A-D69059A5B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2061" cy="6901911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418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 map&#10;&#10;Description automatically generated with low confidence">
            <a:extLst>
              <a:ext uri="{FF2B5EF4-FFF2-40B4-BE49-F238E27FC236}">
                <a16:creationId xmlns:a16="http://schemas.microsoft.com/office/drawing/2014/main" id="{D86B4CFD-AE19-5EF1-22BB-347DBFCFB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877"/>
            <a:ext cx="12192000" cy="690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32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D7E8A5B0-C885-9C26-E928-2A5FBC63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90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4438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chine with pipes and pipes in the water&#10;&#10;Description automatically generated">
            <a:extLst>
              <a:ext uri="{FF2B5EF4-FFF2-40B4-BE49-F238E27FC236}">
                <a16:creationId xmlns:a16="http://schemas.microsoft.com/office/drawing/2014/main" id="{53662E49-0D9A-BB95-A58A-65580E670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825F8BF-79EB-8F6A-A482-FFA7D51F9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11" y="365125"/>
            <a:ext cx="9563039" cy="1448882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Inspection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D3527-0B88-41F5-F732-CCC6369CF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570" y="1825625"/>
            <a:ext cx="2552700" cy="4575175"/>
          </a:xfrm>
          <a:gradFill flip="none" rotWithShape="1">
            <a:gsLst>
              <a:gs pos="0">
                <a:srgbClr val="3DF7D7">
                  <a:shade val="30000"/>
                  <a:satMod val="115000"/>
                </a:srgbClr>
              </a:gs>
              <a:gs pos="0">
                <a:srgbClr val="3DF7D7">
                  <a:shade val="67500"/>
                  <a:satMod val="115000"/>
                  <a:alpha val="41972"/>
                </a:srgbClr>
              </a:gs>
              <a:gs pos="100000">
                <a:srgbClr val="3DF7D7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109728"/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Cleaning Run</a:t>
            </a:r>
          </a:p>
          <a:p>
            <a:pPr marL="109728" indent="0">
              <a:spcAft>
                <a:spcPts val="600"/>
              </a:spcAft>
              <a:buNone/>
            </a:pPr>
            <a:r>
              <a:rPr lang="en-US" sz="2000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Cleaning run with one </a:t>
            </a:r>
            <a:br>
              <a:rPr lang="en-US" sz="2000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or more pigs to remove debris, wax, sand, etc. that may hinder performance and increase measurement quality. Final cleaning run used as the first verification to check marker locations.</a:t>
            </a:r>
          </a:p>
          <a:p>
            <a:pPr marL="109728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</a:rPr>
              <a:t>Speed ± 0.4 m/s</a:t>
            </a:r>
          </a:p>
          <a:p>
            <a:pPr marL="109728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kern="0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~ 1.3 ft/s</a:t>
            </a:r>
            <a:endParaRPr kumimoji="0" lang="en-US" sz="200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D781EA-BE7D-1202-ED42-25F043A799D4}"/>
              </a:ext>
            </a:extLst>
          </p:cNvPr>
          <p:cNvSpPr txBox="1"/>
          <p:nvPr/>
        </p:nvSpPr>
        <p:spPr>
          <a:xfrm>
            <a:off x="677520" y="1282769"/>
            <a:ext cx="6957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chemeClr val="bg1"/>
                </a:solidFill>
                <a:latin typeface="Bookman Old Style" panose="02050604050505020204" pitchFamily="18" charset="0"/>
              </a:rPr>
              <a:t>1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544C084-C8F7-AB4F-B3E4-48BB002132AF}"/>
              </a:ext>
            </a:extLst>
          </p:cNvPr>
          <p:cNvSpPr txBox="1">
            <a:spLocks/>
          </p:cNvSpPr>
          <p:nvPr/>
        </p:nvSpPr>
        <p:spPr>
          <a:xfrm>
            <a:off x="4205909" y="1825625"/>
            <a:ext cx="2552700" cy="4575175"/>
          </a:xfrm>
          <a:prstGeom prst="rect">
            <a:avLst/>
          </a:prstGeom>
          <a:gradFill flip="none" rotWithShape="1">
            <a:gsLst>
              <a:gs pos="0">
                <a:srgbClr val="3DF7D7">
                  <a:shade val="30000"/>
                  <a:satMod val="115000"/>
                </a:srgbClr>
              </a:gs>
              <a:gs pos="0">
                <a:srgbClr val="3DF7D7">
                  <a:shade val="67500"/>
                  <a:satMod val="115000"/>
                  <a:alpha val="41972"/>
                </a:srgbClr>
              </a:gs>
              <a:gs pos="100000">
                <a:srgbClr val="3DF7D7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2800" b="0" i="0" kern="1200">
                <a:solidFill>
                  <a:schemeClr val="bg1"/>
                </a:solidFill>
                <a:latin typeface="Arial Narrow" panose="020B0604020202020204" pitchFamily="34" charset="0"/>
                <a:ea typeface="+mn-ea"/>
                <a:cs typeface="Arial Narrow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220"/>
            <a:br>
              <a:rPr lang="en-US" b="1" dirty="0"/>
            </a:br>
            <a:r>
              <a:rPr lang="en-US" b="1" dirty="0">
                <a:latin typeface="Arial Narrow"/>
              </a:rPr>
              <a:t>Dummy Run</a:t>
            </a:r>
            <a:endParaRPr lang="en-US" dirty="0">
              <a:latin typeface="Arial Narrow"/>
            </a:endParaRPr>
          </a:p>
          <a:p>
            <a:pPr marL="109220">
              <a:spcAft>
                <a:spcPts val="600"/>
              </a:spcAft>
            </a:pPr>
            <a:r>
              <a:rPr lang="en-US" sz="2000" dirty="0">
                <a:latin typeface="Arial Narrow"/>
              </a:rPr>
              <a:t>Dummy pig run to ensure that inspection pig does not encounter problems in pipeline, and as a final verification of the marker locations.</a:t>
            </a:r>
          </a:p>
          <a:p>
            <a:pPr marL="10922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b="1" kern="0" dirty="0">
                <a:latin typeface="Arial Narrow"/>
              </a:rPr>
              <a:t>Speed ± 0.4 m/s</a:t>
            </a:r>
          </a:p>
          <a:p>
            <a:pPr marL="10922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b="1" kern="0" dirty="0">
                <a:latin typeface="Arial Narrow"/>
              </a:rPr>
              <a:t>~ 1.3 ft/s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2213D8-CFB6-AB4A-B717-9B7E79981E0D}"/>
              </a:ext>
            </a:extLst>
          </p:cNvPr>
          <p:cNvSpPr txBox="1"/>
          <p:nvPr/>
        </p:nvSpPr>
        <p:spPr>
          <a:xfrm>
            <a:off x="3887859" y="1282769"/>
            <a:ext cx="6957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chemeClr val="bg1"/>
                </a:solidFill>
                <a:latin typeface="Bookman Old Style" panose="02050604050505020204" pitchFamily="18" charset="0"/>
              </a:rPr>
              <a:t>2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ADFA8C-4BB6-E412-8116-CCC13F396E43}"/>
              </a:ext>
            </a:extLst>
          </p:cNvPr>
          <p:cNvSpPr txBox="1">
            <a:spLocks/>
          </p:cNvSpPr>
          <p:nvPr/>
        </p:nvSpPr>
        <p:spPr>
          <a:xfrm>
            <a:off x="7416249" y="1825625"/>
            <a:ext cx="2552700" cy="4575175"/>
          </a:xfrm>
          <a:prstGeom prst="rect">
            <a:avLst/>
          </a:prstGeom>
          <a:gradFill flip="none" rotWithShape="1">
            <a:gsLst>
              <a:gs pos="0">
                <a:srgbClr val="3DF7D7">
                  <a:shade val="30000"/>
                  <a:satMod val="115000"/>
                </a:srgbClr>
              </a:gs>
              <a:gs pos="0">
                <a:srgbClr val="3DF7D7">
                  <a:shade val="67500"/>
                  <a:satMod val="115000"/>
                  <a:alpha val="41972"/>
                </a:srgbClr>
              </a:gs>
              <a:gs pos="100000">
                <a:srgbClr val="3DF7D7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2800" b="0" i="0" kern="1200">
                <a:solidFill>
                  <a:schemeClr val="bg1"/>
                </a:solidFill>
                <a:latin typeface="Arial Narrow" panose="020B0604020202020204" pitchFamily="34" charset="0"/>
                <a:ea typeface="+mn-ea"/>
                <a:cs typeface="Arial Narrow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220"/>
            <a:br>
              <a:rPr lang="en-US" b="1" dirty="0"/>
            </a:br>
            <a:r>
              <a:rPr lang="en-US" b="1" dirty="0">
                <a:latin typeface="Arial Narrow"/>
              </a:rPr>
              <a:t>Inspection Run</a:t>
            </a:r>
            <a:endParaRPr lang="en-US" dirty="0">
              <a:latin typeface="Arial Narrow"/>
            </a:endParaRPr>
          </a:p>
          <a:p>
            <a:pPr marL="109220">
              <a:spcAft>
                <a:spcPts val="600"/>
              </a:spcAft>
            </a:pPr>
            <a:r>
              <a:rPr lang="en-US" sz="2000" dirty="0">
                <a:latin typeface="Arial Narrow"/>
              </a:rPr>
              <a:t>Inspection run and tracking pig equipped with all sensors. </a:t>
            </a:r>
            <a:br>
              <a:rPr lang="en-US" sz="2000" dirty="0">
                <a:latin typeface="Arial Narrow"/>
              </a:rPr>
            </a:br>
            <a:r>
              <a:rPr lang="en-US" sz="2000" dirty="0">
                <a:latin typeface="Arial Narrow"/>
              </a:rPr>
              <a:t>Data and quality </a:t>
            </a:r>
            <a:br>
              <a:rPr lang="en-US" sz="2000" dirty="0">
                <a:latin typeface="Arial Narrow"/>
              </a:rPr>
            </a:br>
            <a:r>
              <a:rPr lang="en-US" sz="2000" dirty="0">
                <a:latin typeface="Arial Narrow"/>
              </a:rPr>
              <a:t>check after run.</a:t>
            </a:r>
          </a:p>
          <a:p>
            <a:pPr marL="10922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b="1" kern="0" dirty="0">
                <a:latin typeface="Arial Narrow"/>
              </a:rPr>
              <a:t>Speed ± 0.4 m/s</a:t>
            </a:r>
          </a:p>
          <a:p>
            <a:pPr marL="10922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b="1" kern="0" dirty="0">
                <a:latin typeface="Arial Narrow"/>
              </a:rPr>
              <a:t>~ 1.3 ft/s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4B7027-8128-609E-79B8-51043EFA36FA}"/>
              </a:ext>
            </a:extLst>
          </p:cNvPr>
          <p:cNvSpPr txBox="1"/>
          <p:nvPr/>
        </p:nvSpPr>
        <p:spPr>
          <a:xfrm>
            <a:off x="7098199" y="1282769"/>
            <a:ext cx="6957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chemeClr val="bg1"/>
                </a:solidFill>
                <a:latin typeface="Bookman Old Style" panose="02050604050505020204" pitchFamily="18" charset="0"/>
              </a:rPr>
              <a:t>3</a:t>
            </a:r>
          </a:p>
        </p:txBody>
      </p:sp>
      <p:sp>
        <p:nvSpPr>
          <p:cNvPr id="11" name="Ondertitel 2">
            <a:extLst>
              <a:ext uri="{FF2B5EF4-FFF2-40B4-BE49-F238E27FC236}">
                <a16:creationId xmlns:a16="http://schemas.microsoft.com/office/drawing/2014/main" id="{F4042F05-7E68-9FA8-8F43-957AF0E2789D}"/>
              </a:ext>
            </a:extLst>
          </p:cNvPr>
          <p:cNvSpPr txBox="1">
            <a:spLocks/>
          </p:cNvSpPr>
          <p:nvPr/>
        </p:nvSpPr>
        <p:spPr>
          <a:xfrm>
            <a:off x="8692599" y="5356824"/>
            <a:ext cx="2552700" cy="646412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6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R="0" lvl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rgbClr val="48FFD5"/>
              </a:buClr>
              <a:buSzTx/>
              <a:tabLst/>
              <a:defRPr/>
            </a:pPr>
            <a:r>
              <a:rPr kumimoji="0" lang="en-GB" sz="160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  <a:sym typeface="Wingdings" panose="05000000000000000000" pitchFamily="2" charset="2"/>
              </a:rPr>
              <a:t>Example:</a:t>
            </a:r>
            <a:r>
              <a:rPr lang="en-GB" sz="1600" kern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  <a:sym typeface="Wingdings" panose="05000000000000000000" pitchFamily="2" charset="2"/>
              </a:rPr>
              <a:t>	</a:t>
            </a:r>
            <a:br>
              <a:rPr lang="en-GB" sz="1600" kern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  <a:sym typeface="Wingdings" panose="05000000000000000000" pitchFamily="2" charset="2"/>
              </a:rPr>
            </a:br>
            <a:r>
              <a:rPr kumimoji="0" lang="en-GB" sz="160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anose="020B0604020202020204" pitchFamily="34" charset="0"/>
                <a:cs typeface="Arial Narrow" panose="020B0604020202020204" pitchFamily="34" charset="0"/>
                <a:sym typeface="Arial"/>
              </a:rPr>
              <a:t>3 miles @ 1.3 ft/s ~ 3.5 hours </a:t>
            </a:r>
          </a:p>
        </p:txBody>
      </p:sp>
    </p:spTree>
    <p:extLst>
      <p:ext uri="{BB962C8B-B14F-4D97-AF65-F5344CB8AC3E}">
        <p14:creationId xmlns:p14="http://schemas.microsoft.com/office/powerpoint/2010/main" val="38953265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holding a wrench in a hole&#10;&#10;Description automatically generated">
            <a:extLst>
              <a:ext uri="{FF2B5EF4-FFF2-40B4-BE49-F238E27FC236}">
                <a16:creationId xmlns:a16="http://schemas.microsoft.com/office/drawing/2014/main" id="{3266C610-7008-B243-8CF6-EC3E0BD45F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24" b="13412"/>
          <a:stretch/>
        </p:blipFill>
        <p:spPr>
          <a:xfrm>
            <a:off x="3891148" y="0"/>
            <a:ext cx="8300852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B7900E-B4C3-5AC8-2FA1-08688FF2DC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030" t="50774" r="13401" b="4271"/>
          <a:stretch/>
        </p:blipFill>
        <p:spPr>
          <a:xfrm>
            <a:off x="796906" y="3096492"/>
            <a:ext cx="4868941" cy="2223272"/>
          </a:xfrm>
          <a:prstGeom prst="rect">
            <a:avLst/>
          </a:prstGeom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3385AA-9F40-708D-E4D6-325FF47467D9}"/>
              </a:ext>
            </a:extLst>
          </p:cNvPr>
          <p:cNvSpPr txBox="1"/>
          <p:nvPr/>
        </p:nvSpPr>
        <p:spPr>
          <a:xfrm>
            <a:off x="298143" y="560339"/>
            <a:ext cx="56909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LAUNCH</a:t>
            </a:r>
            <a:b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AND</a:t>
            </a:r>
          </a:p>
          <a:p>
            <a: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RETREIVAL</a:t>
            </a:r>
            <a:b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en-US" sz="3600" b="1" dirty="0">
                <a:solidFill>
                  <a:schemeClr val="bg2">
                    <a:lumMod val="5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APPARATUS</a:t>
            </a:r>
          </a:p>
        </p:txBody>
      </p:sp>
    </p:spTree>
    <p:extLst>
      <p:ext uri="{BB962C8B-B14F-4D97-AF65-F5344CB8AC3E}">
        <p14:creationId xmlns:p14="http://schemas.microsoft.com/office/powerpoint/2010/main" val="485357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FF8E15A2-EB11-A789-2349-027228352E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182"/>
          <a:stretch/>
        </p:blipFill>
        <p:spPr>
          <a:xfrm>
            <a:off x="3067050" y="0"/>
            <a:ext cx="9112252" cy="6858000"/>
          </a:xfrm>
          <a:prstGeom prst="rect">
            <a:avLst/>
          </a:pr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3C8A6F91-2E06-E0DE-6F2C-075EE62970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4857"/>
          <a:stretch/>
        </p:blipFill>
        <p:spPr>
          <a:xfrm>
            <a:off x="0" y="-5323"/>
            <a:ext cx="3067050" cy="686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5387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C9DEC-6049-9A17-EE2A-FC211E88E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33" y="424502"/>
            <a:ext cx="6219826" cy="144888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 Narrow" panose="020B0604020202020204" pitchFamily="34" charset="0"/>
                <a:cs typeface="Arial Narrow" panose="020B0604020202020204" pitchFamily="34" charset="0"/>
              </a:rPr>
              <a:t>Case Study:</a:t>
            </a:r>
            <a:br>
              <a:rPr lang="en-US" b="1" dirty="0"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b="1" dirty="0">
                <a:latin typeface="Arial Narrow" panose="020B0604020202020204" pitchFamily="34" charset="0"/>
                <a:cs typeface="Arial Narrow" panose="020B0604020202020204" pitchFamily="34" charset="0"/>
              </a:rPr>
              <a:t>Municipality Located in Texas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B82524-501D-348B-F84F-7E44EBE45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33" y="1885002"/>
            <a:ext cx="6219826" cy="4756150"/>
          </a:xfrm>
        </p:spPr>
        <p:txBody>
          <a:bodyPr>
            <a:normAutofit/>
          </a:bodyPr>
          <a:lstStyle/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Raw water main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20-inch bar wrapped pipe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1.1 mile</a:t>
            </a:r>
          </a:p>
          <a:p>
            <a:pPr marL="0" indent="0">
              <a:buClr>
                <a:srgbClr val="3DF7D7"/>
              </a:buClr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______________________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Concrete in overall good condition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Several joint angular displacements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Two critical gap widths at joints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Production inconsistencies</a:t>
            </a:r>
          </a:p>
        </p:txBody>
      </p:sp>
      <p:pic>
        <p:nvPicPr>
          <p:cNvPr id="6" name="Picture 5" descr="A person in a white helmet working on a pipe&#10;&#10;Description automatically generated">
            <a:extLst>
              <a:ext uri="{FF2B5EF4-FFF2-40B4-BE49-F238E27FC236}">
                <a16:creationId xmlns:a16="http://schemas.microsoft.com/office/drawing/2014/main" id="{C03AE7FC-D394-A4F4-2EB9-2B35A3F56B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62" t="5251" r="22791"/>
          <a:stretch/>
        </p:blipFill>
        <p:spPr>
          <a:xfrm>
            <a:off x="6662053" y="0"/>
            <a:ext cx="55343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1505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pipe with a blue and white center&#10;&#10;Description automatically generated with medium confidence">
            <a:extLst>
              <a:ext uri="{FF2B5EF4-FFF2-40B4-BE49-F238E27FC236}">
                <a16:creationId xmlns:a16="http://schemas.microsoft.com/office/drawing/2014/main" id="{57D58722-5AFE-AFBE-EEAE-3E1E233531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87" r="5064" b="11172"/>
          <a:stretch/>
        </p:blipFill>
        <p:spPr>
          <a:xfrm rot="5400000">
            <a:off x="5714999" y="381002"/>
            <a:ext cx="6858000" cy="6096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4BFEC53-ADE6-C9A7-2ECC-9B62266F3A9B}"/>
              </a:ext>
            </a:extLst>
          </p:cNvPr>
          <p:cNvSpPr/>
          <p:nvPr/>
        </p:nvSpPr>
        <p:spPr>
          <a:xfrm>
            <a:off x="-1" y="1291441"/>
            <a:ext cx="7148945" cy="4275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B82524-501D-348B-F84F-7E44EBE45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732" y="1481364"/>
            <a:ext cx="6546955" cy="4756150"/>
          </a:xfrm>
        </p:spPr>
        <p:txBody>
          <a:bodyPr>
            <a:normAutofit/>
          </a:bodyPr>
          <a:lstStyle/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When I discovered that </a:t>
            </a:r>
            <a:r>
              <a:rPr lang="en-US" sz="1600" dirty="0" err="1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Acquaint’s</a:t>
            </a: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 tools utilize ultrasound waves, my interest, as a physicist and chemist, was instantly sparked. At the City of Grapevine, we operate an aging, crucial 20-inch bar-wrapped raw water main that was under consideration for renewal. Our  “inspect before investing” approach has proven to be a cost-saving strategy, saving us several million dollars. It turned out that the overall quality of the main was still excellent. The </a:t>
            </a:r>
            <a:r>
              <a:rPr lang="en-US" sz="1600" dirty="0" err="1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Acquarius</a:t>
            </a: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 technology provided us with exceptionally detailed results, instilling full confidence in our decision to continue operating this critical asset for many more years.</a:t>
            </a:r>
          </a:p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– Jimmy </a:t>
            </a:r>
            <a:r>
              <a:rPr lang="en-US" sz="1600" dirty="0" err="1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Didehbani</a:t>
            </a:r>
            <a:b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</a:b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    Utility Manager</a:t>
            </a:r>
            <a:b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</a:br>
            <a:r>
              <a:rPr lang="en-US" sz="1600" dirty="0">
                <a:solidFill>
                  <a:schemeClr val="bg1"/>
                </a:solidFill>
                <a:effectLst/>
                <a:latin typeface="Myriad Pro" panose="020B0503030403020204" pitchFamily="34" charset="0"/>
              </a:rPr>
              <a:t>    City of Grapevine, TX</a:t>
            </a:r>
          </a:p>
          <a:p>
            <a:pPr marL="0" indent="0">
              <a:buClr>
                <a:schemeClr val="accent2">
                  <a:lumMod val="75000"/>
                </a:schemeClr>
              </a:buCl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C276BA-3790-B44B-DE41-91820EA0F21E}"/>
              </a:ext>
            </a:extLst>
          </p:cNvPr>
          <p:cNvSpPr txBox="1"/>
          <p:nvPr/>
        </p:nvSpPr>
        <p:spPr>
          <a:xfrm>
            <a:off x="31669" y="1243939"/>
            <a:ext cx="6768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4C4F6C-9831-2423-F627-00AD8873FA9C}"/>
              </a:ext>
            </a:extLst>
          </p:cNvPr>
          <p:cNvSpPr txBox="1"/>
          <p:nvPr/>
        </p:nvSpPr>
        <p:spPr>
          <a:xfrm rot="10800000">
            <a:off x="4271160" y="3393374"/>
            <a:ext cx="6768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Bookman Old Style" panose="02050604050505020204" pitchFamily="18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8057190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A2958B6-0667-CB43-FF63-4C04944F07E3}"/>
              </a:ext>
            </a:extLst>
          </p:cNvPr>
          <p:cNvSpPr/>
          <p:nvPr/>
        </p:nvSpPr>
        <p:spPr>
          <a:xfrm>
            <a:off x="557939" y="495946"/>
            <a:ext cx="3192651" cy="4680488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machine with pipes and pipes in the water&#10;&#10;Description automatically generated">
            <a:extLst>
              <a:ext uri="{FF2B5EF4-FFF2-40B4-BE49-F238E27FC236}">
                <a16:creationId xmlns:a16="http://schemas.microsoft.com/office/drawing/2014/main" id="{53662E49-0D9A-BB95-A58A-65580E67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873"/>
          <a:stretch/>
        </p:blipFill>
        <p:spPr>
          <a:xfrm>
            <a:off x="0" y="5409117"/>
            <a:ext cx="12192000" cy="144888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825F8BF-79EB-8F6A-A482-FFA7D51F9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067" y="5415988"/>
            <a:ext cx="9563039" cy="1448882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FROM A TO Z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E68CA5-FF09-9494-0EE6-610662B0CB05}"/>
              </a:ext>
            </a:extLst>
          </p:cNvPr>
          <p:cNvSpPr txBox="1"/>
          <p:nvPr/>
        </p:nvSpPr>
        <p:spPr>
          <a:xfrm>
            <a:off x="759417" y="604432"/>
            <a:ext cx="353361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INTAKE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Diameter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Length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As-Builts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Failure mechanisms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T&amp;C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BAA666-EAC2-8C89-2C71-06FCE9519447}"/>
              </a:ext>
            </a:extLst>
          </p:cNvPr>
          <p:cNvSpPr/>
          <p:nvPr/>
        </p:nvSpPr>
        <p:spPr>
          <a:xfrm>
            <a:off x="4510006" y="495946"/>
            <a:ext cx="3192651" cy="4680488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49D686-BB2E-C260-4FF1-B3B57823F89B}"/>
              </a:ext>
            </a:extLst>
          </p:cNvPr>
          <p:cNvSpPr txBox="1"/>
          <p:nvPr/>
        </p:nvSpPr>
        <p:spPr>
          <a:xfrm>
            <a:off x="4711484" y="604432"/>
            <a:ext cx="3533614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SITE VISIT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Where/how to launch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Where/how to receive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Tracking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Timelines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Contact details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E18A52-7AE3-9C13-F4CE-40BDE08C498A}"/>
              </a:ext>
            </a:extLst>
          </p:cNvPr>
          <p:cNvSpPr/>
          <p:nvPr/>
        </p:nvSpPr>
        <p:spPr>
          <a:xfrm>
            <a:off x="8462073" y="495946"/>
            <a:ext cx="3192651" cy="4680488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C5867D-FE38-50C8-1377-0E2A5A20B472}"/>
              </a:ext>
            </a:extLst>
          </p:cNvPr>
          <p:cNvSpPr txBox="1"/>
          <p:nvPr/>
        </p:nvSpPr>
        <p:spPr>
          <a:xfrm>
            <a:off x="8663551" y="604432"/>
            <a:ext cx="3533614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EXECUTION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Mobilization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Cleaning run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Dummy run</a:t>
            </a:r>
          </a:p>
          <a:p>
            <a:pPr marL="342900" indent="-34290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Inspection run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066B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Data preparation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Dashboard</a:t>
            </a:r>
          </a:p>
          <a:p>
            <a:pPr marL="285750" indent="-285750">
              <a:buClr>
                <a:srgbClr val="0066B3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client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DFB1299-0F49-8E67-8B4A-95CCE48E71F2}"/>
              </a:ext>
            </a:extLst>
          </p:cNvPr>
          <p:cNvSpPr/>
          <p:nvPr/>
        </p:nvSpPr>
        <p:spPr>
          <a:xfrm rot="19428617">
            <a:off x="3803051" y="1731198"/>
            <a:ext cx="753000" cy="1297481"/>
          </a:xfrm>
          <a:prstGeom prst="arc">
            <a:avLst/>
          </a:prstGeom>
          <a:ln w="57150">
            <a:solidFill>
              <a:srgbClr val="0066B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F38C2853-AFE0-BCE3-5D47-E9620FE96D3C}"/>
              </a:ext>
            </a:extLst>
          </p:cNvPr>
          <p:cNvSpPr/>
          <p:nvPr/>
        </p:nvSpPr>
        <p:spPr>
          <a:xfrm rot="5811173">
            <a:off x="7419145" y="3167512"/>
            <a:ext cx="753000" cy="1297481"/>
          </a:xfrm>
          <a:prstGeom prst="arc">
            <a:avLst/>
          </a:prstGeom>
          <a:ln w="57150">
            <a:solidFill>
              <a:srgbClr val="0066B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9E72411C-9EE6-AE3C-E64F-C42A716ED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9913" y="6218426"/>
            <a:ext cx="1921573" cy="371691"/>
          </a:xfrm>
          <a:prstGeom prst="rect">
            <a:avLst/>
          </a:prstGeom>
        </p:spPr>
      </p:pic>
      <p:pic>
        <p:nvPicPr>
          <p:cNvPr id="21" name="Graphic 20" descr="Route (Two Pins With A Path) with solid fill">
            <a:extLst>
              <a:ext uri="{FF2B5EF4-FFF2-40B4-BE49-F238E27FC236}">
                <a16:creationId xmlns:a16="http://schemas.microsoft.com/office/drawing/2014/main" id="{4F467A25-E4E4-F6E7-3574-2BBA766A2E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7799" y="4454716"/>
            <a:ext cx="1487858" cy="148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753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close-up of water bubbles&#10;&#10;Description automatically generated">
            <a:extLst>
              <a:ext uri="{FF2B5EF4-FFF2-40B4-BE49-F238E27FC236}">
                <a16:creationId xmlns:a16="http://schemas.microsoft.com/office/drawing/2014/main" id="{4421B898-6924-15FF-AF24-8D938DFE309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38278" t="24202" r="22547" b="14834"/>
          <a:stretch/>
        </p:blipFill>
        <p:spPr>
          <a:xfrm>
            <a:off x="8756822" y="4532313"/>
            <a:ext cx="3435178" cy="2325687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BD34EA1-24B5-7BF1-A18A-4BDCFA95516E}"/>
              </a:ext>
            </a:extLst>
          </p:cNvPr>
          <p:cNvSpPr/>
          <p:nvPr/>
        </p:nvSpPr>
        <p:spPr>
          <a:xfrm>
            <a:off x="0" y="4532313"/>
            <a:ext cx="8756822" cy="2325687"/>
          </a:xfrm>
          <a:prstGeom prst="rect">
            <a:avLst/>
          </a:prstGeom>
          <a:solidFill>
            <a:srgbClr val="2D4C8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30761B21-88ED-449E-B2B9-3FC40844C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001" y="4863092"/>
            <a:ext cx="7700617" cy="653387"/>
          </a:xfrm>
        </p:spPr>
        <p:txBody>
          <a:bodyPr>
            <a:noAutofit/>
          </a:bodyPr>
          <a:lstStyle/>
          <a:p>
            <a:r>
              <a:rPr lang="en-US">
                <a:latin typeface="Myriad Pro" panose="020B0503030403020204" pitchFamily="34" charset="0"/>
              </a:rPr>
              <a:t>Thank you</a:t>
            </a:r>
          </a:p>
        </p:txBody>
      </p:sp>
      <p:sp>
        <p:nvSpPr>
          <p:cNvPr id="33" name="Subtitle 32">
            <a:extLst>
              <a:ext uri="{FF2B5EF4-FFF2-40B4-BE49-F238E27FC236}">
                <a16:creationId xmlns:a16="http://schemas.microsoft.com/office/drawing/2014/main" id="{0EEAA874-288B-4330-9FA4-F1144ACD46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7524" y="1233743"/>
            <a:ext cx="3064476" cy="375833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Vince </a:t>
            </a:r>
            <a:r>
              <a:rPr lang="en-US" sz="2000" dirty="0" err="1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Marano</a:t>
            </a:r>
            <a:endParaRPr lang="en-US" sz="2000" dirty="0">
              <a:solidFill>
                <a:srgbClr val="2D4C8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0" i="1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California Regional</a:t>
            </a:r>
            <a:br>
              <a:rPr lang="en-US" sz="1800" b="0" i="1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1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</a:t>
            </a:r>
          </a:p>
          <a:p>
            <a:br>
              <a:rPr lang="en-US" sz="2000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rgbClr val="2D4C8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0" dirty="0" err="1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vince@cpmpipelines.com</a:t>
            </a:r>
            <a:br>
              <a:rPr lang="en-US" sz="1800" b="0" dirty="0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 err="1">
                <a:solidFill>
                  <a:srgbClr val="2D4C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www.cpmpipelines.com</a:t>
            </a:r>
            <a:endParaRPr lang="en-US" sz="1800" b="0" dirty="0">
              <a:solidFill>
                <a:srgbClr val="2D4C8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2" name="Picture Placeholder 51">
            <a:extLst>
              <a:ext uri="{FF2B5EF4-FFF2-40B4-BE49-F238E27FC236}">
                <a16:creationId xmlns:a16="http://schemas.microsoft.com/office/drawing/2014/main" id="{45DFCBF0-F91E-40C0-A4E6-24E8250C3B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358" r="11358"/>
          <a:stretch/>
        </p:blipFill>
        <p:spPr>
          <a:xfrm>
            <a:off x="0" y="0"/>
            <a:ext cx="8756822" cy="4532313"/>
          </a:xfrm>
        </p:spPr>
      </p:pic>
      <p:pic>
        <p:nvPicPr>
          <p:cNvPr id="4" name="Picture 3" descr="A red and black sign with white letters&#10;&#10;Description automatically generated">
            <a:extLst>
              <a:ext uri="{FF2B5EF4-FFF2-40B4-BE49-F238E27FC236}">
                <a16:creationId xmlns:a16="http://schemas.microsoft.com/office/drawing/2014/main" id="{E5E90A36-FCAB-5A8E-8340-D036176F3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260" y="5868675"/>
            <a:ext cx="1334723" cy="644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1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CC234DB6D225448B6644C9E4170894" ma:contentTypeVersion="14" ma:contentTypeDescription="Create a new document." ma:contentTypeScope="" ma:versionID="2f1b8ae8aa9d8eb5d1cae0d3aa1ec823">
  <xsd:schema xmlns:xsd="http://www.w3.org/2001/XMLSchema" xmlns:xs="http://www.w3.org/2001/XMLSchema" xmlns:p="http://schemas.microsoft.com/office/2006/metadata/properties" xmlns:ns2="3bb4d56d-cf88-439a-a25d-1dad0bcfb53e" xmlns:ns3="4dace6e3-e903-4029-bc6b-997bca66df7b" targetNamespace="http://schemas.microsoft.com/office/2006/metadata/properties" ma:root="true" ma:fieldsID="2879573922aca66e6ac3db33bc9e14d6" ns2:_="" ns3:_="">
    <xsd:import namespace="3bb4d56d-cf88-439a-a25d-1dad0bcfb53e"/>
    <xsd:import namespace="4dace6e3-e903-4029-bc6b-997bca66df7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b4d56d-cf88-439a-a25d-1dad0bcfb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1904ce74-5da1-489c-a479-a36bfc53f61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ace6e3-e903-4029-bc6b-997bca66df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7163acf2-64be-4a47-8963-35d6e66680fc}" ma:internalName="TaxCatchAll" ma:showField="CatchAllData" ma:web="4dace6e3-e903-4029-bc6b-997bca66df7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bb4d56d-cf88-439a-a25d-1dad0bcfb53e">
      <Terms xmlns="http://schemas.microsoft.com/office/infopath/2007/PartnerControls"/>
    </lcf76f155ced4ddcb4097134ff3c332f>
    <TaxCatchAll xmlns="4dace6e3-e903-4029-bc6b-997bca66df7b" xsi:nil="true"/>
    <SharedWithUsers xmlns="4dace6e3-e903-4029-bc6b-997bca66df7b">
      <UserInfo>
        <DisplayName>Vince Marano</DisplayName>
        <AccountId>14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EFCB74AF-3A95-49D9-A895-F8F2114EE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bb4d56d-cf88-439a-a25d-1dad0bcfb53e"/>
    <ds:schemaRef ds:uri="4dace6e3-e903-4029-bc6b-997bca66df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B9A7FCD-5447-44EC-8C99-9B4DDF6DDB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A1FC9B-21E6-4F81-BC1F-AE66CADB23AE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3bb4d56d-cf88-439a-a25d-1dad0bcfb53e"/>
    <ds:schemaRef ds:uri="http://purl.org/dc/elements/1.1/"/>
    <ds:schemaRef ds:uri="http://schemas.microsoft.com/office/2006/metadata/properties"/>
    <ds:schemaRef ds:uri="http://schemas.microsoft.com/office/infopath/2007/PartnerControls"/>
    <ds:schemaRef ds:uri="4dace6e3-e903-4029-bc6b-997bca66df7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856</Words>
  <Application>Microsoft Office PowerPoint</Application>
  <PresentationFormat>Widescreen</PresentationFormat>
  <Paragraphs>197</Paragraphs>
  <Slides>25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Advancing the nation’s infrastructure providing innovative inspection technologies  and rehabilitation solutions that protect the environment and deliver efficient,  sustainable results and value to our trusted network.</vt:lpstr>
      <vt:lpstr>PowerPoint Presentation</vt:lpstr>
      <vt:lpstr>PowerPoint Presentation</vt:lpstr>
      <vt:lpstr>What is Visibility?</vt:lpstr>
      <vt:lpstr>PowerPoint Presentation</vt:lpstr>
      <vt:lpstr>PowerPoint Presentation</vt:lpstr>
      <vt:lpstr>PowerPoint Presentation</vt:lpstr>
      <vt:lpstr>PowerPoint Presentation</vt:lpstr>
      <vt:lpstr>What Does Acquarius Measure?</vt:lpstr>
      <vt:lpstr>What Does Acquarius Measure?</vt:lpstr>
      <vt:lpstr>ACQUARIUS CAPABILITIES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Inspection Procedure</vt:lpstr>
      <vt:lpstr>PowerPoint Presentation</vt:lpstr>
      <vt:lpstr>PowerPoint Presentation</vt:lpstr>
      <vt:lpstr>Case Study: Municipality Located in Texas</vt:lpstr>
      <vt:lpstr>PowerPoint Presentation</vt:lpstr>
      <vt:lpstr>PROJECT FROM A TO Z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Hill</dc:creator>
  <cp:lastModifiedBy>Heidi Hill</cp:lastModifiedBy>
  <cp:revision>3</cp:revision>
  <dcterms:created xsi:type="dcterms:W3CDTF">2023-11-29T19:56:32Z</dcterms:created>
  <dcterms:modified xsi:type="dcterms:W3CDTF">2024-01-09T17:31:51Z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0x01010057CC234DB6D225448B6644C9E4170894</vt:lpwstr>
  </property>
  <property fmtid="{D5CDD505-2E9C-101B-9397-08002B2CF9AE}" pid="3" name="MediaServiceImageTags">
    <vt:lpwstr/>
  </property>
</Properties>
</file>