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62" r:id="rId3"/>
    <p:sldId id="363" r:id="rId4"/>
    <p:sldId id="364" r:id="rId5"/>
    <p:sldId id="365" r:id="rId6"/>
    <p:sldId id="318" r:id="rId7"/>
    <p:sldId id="369" r:id="rId8"/>
    <p:sldId id="302" r:id="rId9"/>
    <p:sldId id="296" r:id="rId10"/>
    <p:sldId id="337" r:id="rId11"/>
    <p:sldId id="286" r:id="rId12"/>
    <p:sldId id="285" r:id="rId13"/>
    <p:sldId id="336" r:id="rId14"/>
    <p:sldId id="338" r:id="rId15"/>
    <p:sldId id="339" r:id="rId16"/>
    <p:sldId id="367" r:id="rId17"/>
    <p:sldId id="340" r:id="rId18"/>
    <p:sldId id="342" r:id="rId19"/>
    <p:sldId id="344" r:id="rId20"/>
    <p:sldId id="370" r:id="rId21"/>
    <p:sldId id="361" r:id="rId22"/>
    <p:sldId id="368" r:id="rId23"/>
    <p:sldId id="357" r:id="rId24"/>
    <p:sldId id="358" r:id="rId25"/>
    <p:sldId id="366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1"/>
    <a:srgbClr val="FFFFFF"/>
    <a:srgbClr val="FFFF99"/>
    <a:srgbClr val="FFFFCC"/>
    <a:srgbClr val="42568D"/>
    <a:srgbClr val="FFCC66"/>
    <a:srgbClr val="CC9900"/>
    <a:srgbClr val="FF0000"/>
    <a:srgbClr val="336699"/>
    <a:srgbClr val="F8F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5441" autoAdjust="0"/>
    <p:restoredTop sz="93141" autoAdjust="0"/>
  </p:normalViewPr>
  <p:slideViewPr>
    <p:cSldViewPr>
      <p:cViewPr varScale="1">
        <p:scale>
          <a:sx n="79" d="100"/>
          <a:sy n="79" d="100"/>
        </p:scale>
        <p:origin x="-132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FF3300"/>
              </a:solidFill>
            </c:spPr>
          </c:dPt>
          <c:dPt>
            <c:idx val="3"/>
            <c:bubble3D val="0"/>
            <c:spPr>
              <a:solidFill>
                <a:srgbClr val="8FBD7D"/>
              </a:solidFill>
            </c:spPr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</c:spPr>
          </c:dPt>
          <c:val>
            <c:numRef>
              <c:f>Sheet2!$B$2:$B$7</c:f>
              <c:numCache>
                <c:formatCode>General</c:formatCode>
                <c:ptCount val="6"/>
                <c:pt idx="0">
                  <c:v>64211</c:v>
                </c:pt>
                <c:pt idx="1">
                  <c:v>30419</c:v>
                </c:pt>
                <c:pt idx="2">
                  <c:v>11609</c:v>
                </c:pt>
                <c:pt idx="3">
                  <c:v>58008</c:v>
                </c:pt>
                <c:pt idx="4">
                  <c:v>352708</c:v>
                </c:pt>
                <c:pt idx="5">
                  <c:v>458432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B9A3458C-3E49-4207-BE0A-677704160F9F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3C2DA075-28B6-4676-8CDF-0F4838EB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10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28CEF6A4-C549-400D-B16E-318F1FD37A5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A9A0524D-6475-4284-8559-C626EFEC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524D-6475-4284-8559-C626EFEC3D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6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66"/>
                </a:solidFill>
              </a:defRPr>
            </a:lvl1pPr>
            <a:lvl2pPr>
              <a:defRPr sz="3200">
                <a:solidFill>
                  <a:srgbClr val="FFFF66"/>
                </a:solidFill>
              </a:defRPr>
            </a:lvl2pPr>
            <a:lvl3pPr>
              <a:defRPr sz="3200">
                <a:solidFill>
                  <a:srgbClr val="FFFF66"/>
                </a:solidFill>
              </a:defRPr>
            </a:lvl3pPr>
            <a:lvl4pPr>
              <a:defRPr sz="3200">
                <a:solidFill>
                  <a:srgbClr val="FFFF66"/>
                </a:solidFill>
              </a:defRPr>
            </a:lvl4pPr>
            <a:lvl5pPr>
              <a:defRPr sz="3200">
                <a:solidFill>
                  <a:srgbClr val="FFFF6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1979466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2B44C-67A9-44D6-8327-D7906997E4D2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10BB9-836F-442A-A362-718A1AF5EB9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i="1" kern="12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rgbClr val="FFFF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i="1" kern="1200">
          <a:solidFill>
            <a:srgbClr val="FFFF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rgbClr val="FFFF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i="1" kern="1200">
          <a:solidFill>
            <a:srgbClr val="FFFF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609600"/>
            <a:ext cx="6629400" cy="157669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3200" dirty="0" smtClean="0">
                <a:solidFill>
                  <a:srgbClr val="FFFF61"/>
                </a:solidFill>
              </a:rPr>
              <a:t>Enhancing Level of Service through risk-based asset management</a:t>
            </a:r>
            <a:endParaRPr lang="en-US" sz="3200" dirty="0">
              <a:solidFill>
                <a:srgbClr val="FFFF6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09800" y="2514600"/>
            <a:ext cx="45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134464"/>
            <a:ext cx="2819400" cy="1123336"/>
          </a:xfrm>
        </p:spPr>
        <p:txBody>
          <a:bodyPr>
            <a:noAutofit/>
          </a:bodyPr>
          <a:lstStyle/>
          <a:p>
            <a:pPr algn="ctr"/>
            <a:r>
              <a:rPr lang="en-US" sz="2400" i="0" dirty="0" smtClean="0">
                <a:solidFill>
                  <a:srgbClr val="FFFFCC"/>
                </a:solidFill>
              </a:rPr>
              <a:t>Greg </a:t>
            </a:r>
            <a:r>
              <a:rPr lang="en-US" sz="2400" i="0" dirty="0" err="1" smtClean="0">
                <a:solidFill>
                  <a:srgbClr val="FFFFCC"/>
                </a:solidFill>
              </a:rPr>
              <a:t>Norby</a:t>
            </a:r>
            <a:r>
              <a:rPr lang="en-US" sz="2400" i="0" dirty="0" smtClean="0">
                <a:solidFill>
                  <a:srgbClr val="FFFFCC"/>
                </a:solidFill>
              </a:rPr>
              <a:t>, P.E.</a:t>
            </a:r>
          </a:p>
          <a:p>
            <a:pPr algn="ctr"/>
            <a:r>
              <a:rPr lang="en-US" sz="2400" i="0" dirty="0" smtClean="0">
                <a:solidFill>
                  <a:srgbClr val="FFFFCC"/>
                </a:solidFill>
              </a:rPr>
              <a:t>General Manager</a:t>
            </a:r>
          </a:p>
        </p:txBody>
      </p:sp>
      <p:pic>
        <p:nvPicPr>
          <p:cNvPr id="1028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18" y="5257800"/>
            <a:ext cx="90178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572000" y="4134464"/>
            <a:ext cx="2667000" cy="1123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 smtClean="0">
                <a:solidFill>
                  <a:srgbClr val="FFFFCC"/>
                </a:solidFill>
              </a:rPr>
              <a:t>Vivian </a:t>
            </a:r>
            <a:r>
              <a:rPr lang="en-US" sz="2400" i="0" dirty="0" err="1" smtClean="0">
                <a:solidFill>
                  <a:srgbClr val="FFFFCC"/>
                </a:solidFill>
              </a:rPr>
              <a:t>Housen</a:t>
            </a:r>
            <a:r>
              <a:rPr lang="en-US" sz="2400" i="0" dirty="0" smtClean="0">
                <a:solidFill>
                  <a:srgbClr val="FFFFCC"/>
                </a:solidFill>
              </a:rPr>
              <a:t>, P.E.</a:t>
            </a:r>
          </a:p>
          <a:p>
            <a:pPr algn="ctr"/>
            <a:r>
              <a:rPr lang="en-US" sz="2400" i="0" dirty="0" smtClean="0">
                <a:solidFill>
                  <a:srgbClr val="FFFFCC"/>
                </a:solidFill>
              </a:rPr>
              <a:t>Principal, VWHA</a:t>
            </a:r>
            <a:endParaRPr lang="en-US" sz="2400" i="0" dirty="0">
              <a:solidFill>
                <a:srgbClr val="FFFFCC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24000" y="2762864"/>
            <a:ext cx="6019800" cy="1123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0" dirty="0" smtClean="0">
                <a:solidFill>
                  <a:srgbClr val="FFFF99"/>
                </a:solidFill>
              </a:rPr>
              <a:t>Northern California Pipe User’s Group</a:t>
            </a:r>
          </a:p>
          <a:p>
            <a:pPr algn="ctr"/>
            <a:r>
              <a:rPr lang="en-US" i="0" dirty="0" smtClean="0">
                <a:solidFill>
                  <a:srgbClr val="FFFF99"/>
                </a:solidFill>
              </a:rPr>
              <a:t>February 20, 2014</a:t>
            </a:r>
          </a:p>
        </p:txBody>
      </p:sp>
      <p:pic>
        <p:nvPicPr>
          <p:cNvPr id="11" name="Picture 2" descr="vwhaLogo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410200"/>
            <a:ext cx="1981200" cy="34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0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How the risk management tool works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Likelihood of Failure (from InfoNet CMMS)</a:t>
            </a:r>
            <a:endParaRPr lang="en-US" sz="2400" dirty="0">
              <a:solidFill>
                <a:srgbClr val="FFFF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438400"/>
            <a:ext cx="297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Material (Techite)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Structural Condition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O&amp;M Condition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Located in Bay Mud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Located in Landslide Zone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Capacity/SSOs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Maintenance Needs</a:t>
            </a:r>
            <a:endParaRPr lang="en-US" sz="2200" dirty="0"/>
          </a:p>
        </p:txBody>
      </p:sp>
      <p:sp>
        <p:nvSpPr>
          <p:cNvPr id="5" name="Multiply 4"/>
          <p:cNvSpPr/>
          <p:nvPr/>
        </p:nvSpPr>
        <p:spPr>
          <a:xfrm>
            <a:off x="3629025" y="1526232"/>
            <a:ext cx="638175" cy="762000"/>
          </a:xfrm>
          <a:prstGeom prst="mathMultiply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524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Consequence of Failure (GIS Data)</a:t>
            </a:r>
            <a:endParaRPr lang="en-US" sz="24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438400"/>
            <a:ext cx="2971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Near Waterway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Near School, Park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Crosses Major Roadway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Serves Large Area</a:t>
            </a:r>
          </a:p>
        </p:txBody>
      </p:sp>
      <p:sp>
        <p:nvSpPr>
          <p:cNvPr id="8" name="Equal 7"/>
          <p:cNvSpPr/>
          <p:nvPr/>
        </p:nvSpPr>
        <p:spPr>
          <a:xfrm>
            <a:off x="2286000" y="5467767"/>
            <a:ext cx="685800" cy="685800"/>
          </a:xfrm>
          <a:prstGeom prst="mathEqual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5391567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Risk Score for Every Pipe Segment</a:t>
            </a:r>
            <a:endParaRPr lang="en-US" sz="2400" dirty="0"/>
          </a:p>
        </p:txBody>
      </p:sp>
      <p:pic>
        <p:nvPicPr>
          <p:cNvPr id="12" name="Picture 11" descr="http://bacwa.org/portals/0/logo_SDMarin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whaLogo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4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762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61"/>
                </a:solidFill>
              </a:rPr>
              <a:t>Level of Service Objectives form the basis for the risk model decision tree</a:t>
            </a:r>
            <a:endParaRPr lang="en-US" dirty="0">
              <a:solidFill>
                <a:srgbClr val="FFFF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412" y="2131682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Reliability – Make Sure the System Works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2777412" y="2743200"/>
            <a:ext cx="6057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Environmental Protection – Protect Public Health and our Waterways</a:t>
            </a:r>
            <a:endParaRPr lang="en-US" sz="2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889" y="2133600"/>
            <a:ext cx="1740311" cy="440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7412" y="3733800"/>
            <a:ext cx="594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Community Impact – Keep the Sewers Invisible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4711005"/>
            <a:ext cx="594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Cost – Provide High Level of Service at the Lowest Sustainable Cost to the Community</a:t>
            </a:r>
            <a:endParaRPr lang="en-US" sz="2600" dirty="0"/>
          </a:p>
        </p:txBody>
      </p:sp>
      <p:pic>
        <p:nvPicPr>
          <p:cNvPr id="10" name="Picture 9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6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60020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FFFF99"/>
                </a:solidFill>
              </a:rPr>
              <a:t>Infonet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cmms</a:t>
            </a:r>
            <a:r>
              <a:rPr lang="en-US" dirty="0" smtClean="0">
                <a:solidFill>
                  <a:srgbClr val="FFFF99"/>
                </a:solidFill>
              </a:rPr>
              <a:t> provides critical information in the decision to renew or replace Pipelines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 flipV="1">
            <a:off x="3229038" y="2291001"/>
            <a:ext cx="4648200" cy="838200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flipV="1">
            <a:off x="6252421" y="3353907"/>
            <a:ext cx="786617" cy="4191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1303" y="2133600"/>
            <a:ext cx="1961535" cy="112371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Preventive Maintenance Program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3546" y="3434001"/>
            <a:ext cx="2651092" cy="1983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85937" y="3891201"/>
            <a:ext cx="1772265" cy="400110"/>
          </a:xfrm>
          <a:prstGeom prst="flowChartManualOperation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CMMS*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15238" y="3205401"/>
            <a:ext cx="1342962" cy="7150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Repair or Replace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592" y="5727204"/>
            <a:ext cx="490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sz="2000" dirty="0" smtClean="0">
                <a:solidFill>
                  <a:srgbClr val="FFC000"/>
                </a:solidFill>
              </a:rPr>
              <a:t>*	Computerized Maintenance</a:t>
            </a:r>
          </a:p>
          <a:p>
            <a:pPr>
              <a:tabLst>
                <a:tab pos="342900" algn="l"/>
              </a:tabLst>
            </a:pPr>
            <a:r>
              <a:rPr lang="en-US" sz="2000" dirty="0">
                <a:solidFill>
                  <a:srgbClr val="FFC000"/>
                </a:solidFill>
              </a:rPr>
              <a:t>	</a:t>
            </a:r>
            <a:r>
              <a:rPr lang="en-US" sz="2000" dirty="0" smtClean="0">
                <a:solidFill>
                  <a:srgbClr val="FFC000"/>
                </a:solidFill>
              </a:rPr>
              <a:t>Management System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 rot="16200000" flipV="1">
            <a:off x="1933815" y="3381776"/>
            <a:ext cx="476506" cy="428557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76438" y="3357801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Real-Time Data</a:t>
            </a:r>
            <a:endParaRPr lang="en-US" sz="1600" dirty="0"/>
          </a:p>
        </p:txBody>
      </p:sp>
      <p:sp>
        <p:nvSpPr>
          <p:cNvPr id="32" name="Bent Arrow 31"/>
          <p:cNvSpPr/>
          <p:nvPr/>
        </p:nvSpPr>
        <p:spPr>
          <a:xfrm flipV="1">
            <a:off x="2086039" y="4464931"/>
            <a:ext cx="1280844" cy="874070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19473926">
            <a:off x="3345119" y="4168157"/>
            <a:ext cx="2929314" cy="419100"/>
          </a:xfrm>
          <a:prstGeom prst="rightArrow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Managed Risk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7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1534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Raw </a:t>
            </a:r>
            <a:r>
              <a:rPr lang="en-US" dirty="0" err="1" smtClean="0">
                <a:solidFill>
                  <a:srgbClr val="FFFF99"/>
                </a:solidFill>
              </a:rPr>
              <a:t>c</a:t>
            </a:r>
            <a:r>
              <a:rPr lang="en-US" sz="3200" dirty="0" err="1" smtClean="0">
                <a:solidFill>
                  <a:srgbClr val="FFFF99"/>
                </a:solidFill>
              </a:rPr>
              <a:t>CTV</a:t>
            </a:r>
            <a:r>
              <a:rPr lang="en-US" sz="3200" dirty="0" smtClean="0">
                <a:solidFill>
                  <a:srgbClr val="FFFF99"/>
                </a:solidFill>
              </a:rPr>
              <a:t> data for half the system painted a serious picture</a:t>
            </a:r>
            <a:endParaRPr lang="en-US" sz="3200" dirty="0">
              <a:solidFill>
                <a:srgbClr val="FFFF9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4936744" cy="480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8400" y="1907500"/>
            <a:ext cx="2286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Red lines indicate at least one  NASSCO PACP Structural Grade 4 or 5 Defect</a:t>
            </a:r>
            <a:endParaRPr lang="en-US" sz="2600" dirty="0"/>
          </a:p>
        </p:txBody>
      </p:sp>
      <p:pic>
        <p:nvPicPr>
          <p:cNvPr id="5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97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Key question – do all of these defects need to be fixed now?</a:t>
            </a:r>
          </a:p>
          <a:p>
            <a:r>
              <a:rPr lang="en-US" sz="3200" dirty="0" smtClean="0">
                <a:solidFill>
                  <a:srgbClr val="FFFF99"/>
                </a:solidFill>
              </a:rPr>
              <a:t>Answer is no …</a:t>
            </a:r>
            <a:endParaRPr lang="en-US" sz="3200" dirty="0">
              <a:solidFill>
                <a:srgbClr val="FFFF99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4410" r="12407" b="6391"/>
          <a:stretch/>
        </p:blipFill>
        <p:spPr bwMode="auto">
          <a:xfrm>
            <a:off x="4572000" y="1676400"/>
            <a:ext cx="4091032" cy="405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209800"/>
            <a:ext cx="365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GIS tools define the Consequence of Failure. </a:t>
            </a:r>
            <a:r>
              <a:rPr lang="en-US" sz="2800" dirty="0" smtClean="0">
                <a:solidFill>
                  <a:srgbClr val="FFFF61"/>
                </a:solidFill>
              </a:rPr>
              <a:t>Proximity to a waterway </a:t>
            </a:r>
            <a:r>
              <a:rPr lang="en-US" sz="2800" dirty="0" smtClean="0"/>
              <a:t>was the primary factor affecting replacement priorities.</a:t>
            </a:r>
            <a:endParaRPr lang="en-US" sz="2800" dirty="0"/>
          </a:p>
        </p:txBody>
      </p:sp>
      <p:pic>
        <p:nvPicPr>
          <p:cNvPr id="5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Critical Arterial Roadways are differentiated in the model as Primary and Secondary</a:t>
            </a:r>
            <a:endParaRPr lang="en-US" sz="3200" dirty="0">
              <a:solidFill>
                <a:srgbClr val="FFFF99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1970817"/>
            <a:ext cx="3959602" cy="389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2325231"/>
            <a:ext cx="350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a pipe break would impact on a </a:t>
            </a:r>
            <a:r>
              <a:rPr lang="en-US" sz="2800" dirty="0" smtClean="0">
                <a:solidFill>
                  <a:srgbClr val="FFFF99"/>
                </a:solidFill>
              </a:rPr>
              <a:t>major transportation corridor</a:t>
            </a:r>
            <a:r>
              <a:rPr lang="en-US" sz="2800" dirty="0" smtClean="0"/>
              <a:t>, the pipe was elevated in criticality.</a:t>
            </a:r>
            <a:endParaRPr lang="en-US" sz="2800" dirty="0"/>
          </a:p>
        </p:txBody>
      </p:sp>
      <p:pic>
        <p:nvPicPr>
          <p:cNvPr id="6" name="Picture 5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Other factors defined likelihood and consequence of failure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073057"/>
            <a:ext cx="381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Techite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NASSCO PACP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Maintenance 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Geologic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Proximity to Parks or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Area Served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27" y="1524000"/>
            <a:ext cx="3436873" cy="4349029"/>
          </a:xfrm>
          <a:prstGeom prst="rect">
            <a:avLst/>
          </a:prstGeom>
        </p:spPr>
      </p:pic>
      <p:pic>
        <p:nvPicPr>
          <p:cNvPr id="5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44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b="9499"/>
          <a:stretch/>
        </p:blipFill>
        <p:spPr bwMode="auto">
          <a:xfrm>
            <a:off x="4267200" y="2099370"/>
            <a:ext cx="4287556" cy="376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Calibration of the risk model prevented overlapping criteria from skewing results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2744" y="2173069"/>
            <a:ext cx="143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Landslide Zone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0060" y="3124200"/>
            <a:ext cx="143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Parks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4544" y="5457206"/>
            <a:ext cx="143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Bay Mud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1860" y="4191000"/>
            <a:ext cx="143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Schools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175570"/>
            <a:ext cx="350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Each criteria carried an individual weight and score. Overlapping criteria were either weighted or grouped to control total criticality.</a:t>
            </a:r>
            <a:endParaRPr lang="en-US" sz="2800" dirty="0"/>
          </a:p>
        </p:txBody>
      </p:sp>
      <p:pic>
        <p:nvPicPr>
          <p:cNvPr id="10" name="Picture 9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24800" cy="838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Risk Tool Show that 10% of the system’s pipes contain the highest risk</a:t>
            </a:r>
            <a:endParaRPr lang="en-US" sz="3200" dirty="0">
              <a:solidFill>
                <a:srgbClr val="FFFF99"/>
              </a:solidFill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301250"/>
              </p:ext>
            </p:extLst>
          </p:nvPr>
        </p:nvGraphicFramePr>
        <p:xfrm>
          <a:off x="609600" y="2888159"/>
          <a:ext cx="58674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14400" y="2133600"/>
            <a:ext cx="693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Highest Risk Pipes Have PACP Str Gr5 or Techite plus.. 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305011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7%</a:t>
            </a:r>
            <a:endParaRPr lang="en-US" dirty="0"/>
          </a:p>
        </p:txBody>
      </p:sp>
      <p:cxnSp>
        <p:nvCxnSpPr>
          <p:cNvPr id="29" name="Straight Connector 28"/>
          <p:cNvCxnSpPr>
            <a:endCxn id="26" idx="1"/>
          </p:cNvCxnSpPr>
          <p:nvPr/>
        </p:nvCxnSpPr>
        <p:spPr>
          <a:xfrm>
            <a:off x="3276600" y="2895600"/>
            <a:ext cx="457200" cy="339179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648200" y="2888159"/>
            <a:ext cx="190500" cy="31038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91000" y="31358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3400" y="2464713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High Consequence</a:t>
            </a:r>
            <a:endParaRPr lang="en-US" sz="2200" dirty="0"/>
          </a:p>
        </p:txBody>
      </p:sp>
      <p:sp>
        <p:nvSpPr>
          <p:cNvPr id="33" name="TextBox 32"/>
          <p:cNvSpPr txBox="1"/>
          <p:nvPr/>
        </p:nvSpPr>
        <p:spPr>
          <a:xfrm>
            <a:off x="3886200" y="2464713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Moderate Consequence</a:t>
            </a:r>
            <a:endParaRPr lang="en-US" sz="2200" dirty="0"/>
          </a:p>
        </p:txBody>
      </p:sp>
      <p:sp>
        <p:nvSpPr>
          <p:cNvPr id="36" name="TextBox 35"/>
          <p:cNvSpPr txBox="1"/>
          <p:nvPr/>
        </p:nvSpPr>
        <p:spPr>
          <a:xfrm>
            <a:off x="6019800" y="2930604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Other Pipes Require </a:t>
            </a:r>
          </a:p>
          <a:p>
            <a:r>
              <a:rPr lang="en-US" sz="2200" dirty="0" smtClean="0"/>
              <a:t>Re-inspection and Reassessment</a:t>
            </a:r>
            <a:endParaRPr lang="en-US" sz="2200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029200" y="3234779"/>
            <a:ext cx="990600" cy="194221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72000" y="3352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6%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096000" y="471695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Many Pipes Require No Corrective Action</a:t>
            </a:r>
            <a:endParaRPr lang="en-US" sz="2200" dirty="0"/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5334000" y="4716960"/>
            <a:ext cx="762000" cy="192359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14800" y="4338102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81000" y="5783759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Inspection in</a:t>
            </a:r>
          </a:p>
          <a:p>
            <a:r>
              <a:rPr lang="en-US" sz="2200" dirty="0" smtClean="0"/>
              <a:t>Process</a:t>
            </a:r>
            <a:endParaRPr lang="en-US" sz="2200" dirty="0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1066800" y="4910249"/>
            <a:ext cx="838200" cy="87351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4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8099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72" y="1676400"/>
            <a:ext cx="441141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The Risk management Results painted a more strategic picture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308313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Raw Scores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6325" y="52959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Risk Assessment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733800" y="5334000"/>
            <a:ext cx="1143000" cy="45943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http://bacwa.org/portals/0/logo_SDMarin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whaLogo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9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33" y="1447800"/>
            <a:ext cx="4635367" cy="46495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99"/>
                </a:solidFill>
              </a:rPr>
              <a:t>Ross Valley Service Area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313051"/>
            <a:ext cx="3962400" cy="44781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55,000 customers (~15,000 connections)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Average dry weather flow: 5 </a:t>
            </a:r>
            <a:r>
              <a:rPr lang="en-US" sz="2600" dirty="0" err="1" smtClean="0"/>
              <a:t>mgd</a:t>
            </a:r>
            <a:endParaRPr lang="en-US" sz="2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Peak wet weather flow: 55 </a:t>
            </a:r>
            <a:r>
              <a:rPr lang="en-US" sz="2600" dirty="0" err="1" smtClean="0"/>
              <a:t>mgd</a:t>
            </a:r>
            <a:endParaRPr lang="en-US" sz="2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194 miles of gravity sewers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8.4 miles of force mains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19 pum</a:t>
            </a:r>
            <a:r>
              <a:rPr lang="en-US" sz="2600" dirty="0"/>
              <a:t>p</a:t>
            </a:r>
            <a:r>
              <a:rPr lang="en-US" sz="2600" dirty="0" smtClean="0"/>
              <a:t> stations</a:t>
            </a:r>
          </a:p>
        </p:txBody>
      </p:sp>
      <p:pic>
        <p:nvPicPr>
          <p:cNvPr id="6" name="Picture 5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5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61"/>
                </a:solidFill>
              </a:rPr>
              <a:t>The Risk Model Also shows Us where the next group of issues may occur</a:t>
            </a:r>
            <a:endParaRPr lang="en-US" sz="3200" dirty="0">
              <a:solidFill>
                <a:srgbClr val="FFFF6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3200400"/>
            <a:ext cx="320040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2133600"/>
            <a:ext cx="43434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These pipes have not failed, but are showing signs of aging and are in high consequence locations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Monitor closely during regular O&amp;M activities</a:t>
            </a:r>
            <a:endParaRPr lang="en-US" sz="2800" dirty="0"/>
          </a:p>
        </p:txBody>
      </p:sp>
      <p:sp>
        <p:nvSpPr>
          <p:cNvPr id="7" name="Isosceles Triangle 6"/>
          <p:cNvSpPr/>
          <p:nvPr/>
        </p:nvSpPr>
        <p:spPr>
          <a:xfrm rot="11539832">
            <a:off x="1680920" y="4276483"/>
            <a:ext cx="1869894" cy="1117446"/>
          </a:xfrm>
          <a:prstGeom prst="triangl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2035630"/>
            <a:ext cx="2855168" cy="2764970"/>
          </a:xfrm>
          <a:prstGeom prst="ellipse">
            <a:avLst/>
          </a:prstGeom>
          <a:noFill/>
          <a:ln w="57150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863012" y="5410200"/>
            <a:ext cx="1038809" cy="990600"/>
          </a:xfrm>
          <a:prstGeom prst="ellipse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ttp://bacwa.org/portals/0/logo_SDMarin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whaLogo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6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To focus the program further, the program used a  surgical approach to repairs</a:t>
            </a:r>
            <a:endParaRPr lang="en-US" sz="3200" dirty="0">
              <a:solidFill>
                <a:srgbClr val="FFFF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20" y="1981200"/>
            <a:ext cx="2609849" cy="2454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868" y="1930332"/>
            <a:ext cx="4537932" cy="3860868"/>
          </a:xfrm>
          <a:prstGeom prst="rect">
            <a:avLst/>
          </a:prstGeom>
          <a:ln w="38100">
            <a:solidFill>
              <a:schemeClr val="tx2">
                <a:lumMod val="2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960220" y="2943225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2808910" y="2475535"/>
            <a:ext cx="381000" cy="13163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971551" y="4989731"/>
            <a:ext cx="609600" cy="0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33551" y="4800600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or 2 Point Repairs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971551" y="5712262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33551" y="5523131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Pipe Replacement</a:t>
            </a:r>
            <a:endParaRPr lang="en-US" dirty="0"/>
          </a:p>
        </p:txBody>
      </p:sp>
      <p:pic>
        <p:nvPicPr>
          <p:cNvPr id="13" name="Picture 12" descr="http://bacwa.org/portals/0/logo_SDMarin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whaLogo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03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846" y="4648199"/>
            <a:ext cx="2598354" cy="1901635"/>
          </a:xfrm>
          <a:prstGeom prst="rect">
            <a:avLst/>
          </a:prstGeom>
          <a:ln>
            <a:noFill/>
          </a:ln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609600" y="304800"/>
            <a:ext cx="7924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FF99"/>
                </a:solidFill>
              </a:rPr>
              <a:t>Linear asset management was one component of a multi-faceted program</a:t>
            </a:r>
            <a:endParaRPr lang="en-US" sz="3200" dirty="0">
              <a:solidFill>
                <a:srgbClr val="FFFF99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057400"/>
            <a:ext cx="1981200" cy="240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2209800"/>
            <a:ext cx="3810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Pump Stations Were Reviewed for: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Firm Capacity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Outage Reliability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Useful Life</a:t>
            </a:r>
            <a:endParaRPr lang="en-US" sz="2600" dirty="0"/>
          </a:p>
        </p:txBody>
      </p:sp>
      <p:sp>
        <p:nvSpPr>
          <p:cNvPr id="19" name="TextBox 18"/>
          <p:cNvSpPr txBox="1"/>
          <p:nvPr/>
        </p:nvSpPr>
        <p:spPr>
          <a:xfrm>
            <a:off x="1427436" y="4765264"/>
            <a:ext cx="4495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RWQCB Agreed to Defer Costly Force Main Replacements Until Field Assessments are Completed</a:t>
            </a:r>
            <a:endParaRPr lang="en-US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09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38800" y="3124200"/>
            <a:ext cx="32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/>
              <a:t>O&amp;M Activities Inform and Support Program Changes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296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09600"/>
            <a:ext cx="8153400" cy="838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RESULTS!!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sz="quarter" idx="13"/>
          </p:nvPr>
        </p:nvSpPr>
        <p:spPr>
          <a:xfrm>
            <a:off x="762000" y="1447800"/>
            <a:ext cx="7849644" cy="38862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i="0" dirty="0" smtClean="0">
                <a:solidFill>
                  <a:schemeClr val="tx1"/>
                </a:solidFill>
              </a:rPr>
              <a:t>40 percent reduction in capital funding requirement</a:t>
            </a:r>
          </a:p>
          <a:p>
            <a:pPr>
              <a:spcAft>
                <a:spcPts val="1200"/>
              </a:spcAft>
            </a:pPr>
            <a:r>
              <a:rPr lang="en-US" sz="2800" i="0" dirty="0" smtClean="0">
                <a:solidFill>
                  <a:schemeClr val="tx1"/>
                </a:solidFill>
              </a:rPr>
              <a:t>Highest priority items addressed first for early results</a:t>
            </a:r>
          </a:p>
          <a:p>
            <a:pPr>
              <a:spcAft>
                <a:spcPts val="1200"/>
              </a:spcAft>
            </a:pPr>
            <a:r>
              <a:rPr lang="en-US" sz="2800" i="0" dirty="0" smtClean="0">
                <a:solidFill>
                  <a:schemeClr val="tx1"/>
                </a:solidFill>
              </a:rPr>
              <a:t>Regional Board reviewed and had minor comments – extended timeline and flexible approach were approved</a:t>
            </a:r>
          </a:p>
          <a:p>
            <a:pPr>
              <a:spcAft>
                <a:spcPts val="1200"/>
              </a:spcAft>
            </a:pPr>
            <a:r>
              <a:rPr lang="en-US" sz="2800" i="0" dirty="0" smtClean="0">
                <a:solidFill>
                  <a:schemeClr val="tx1"/>
                </a:solidFill>
              </a:rPr>
              <a:t>RVSD is now well positioned for lifecycle asset management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67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1534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61"/>
                </a:solidFill>
              </a:rPr>
              <a:t>Top five things to take away from this Presentation</a:t>
            </a:r>
            <a:endParaRPr lang="en-US" sz="3200" dirty="0">
              <a:solidFill>
                <a:srgbClr val="FFFF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817906"/>
            <a:ext cx="7848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CC"/>
                </a:solidFill>
              </a:rPr>
              <a:t>Good data is critical to successful </a:t>
            </a:r>
            <a:r>
              <a:rPr lang="en-US" sz="2800" dirty="0" err="1" smtClean="0">
                <a:solidFill>
                  <a:srgbClr val="FFFFCC"/>
                </a:solidFill>
              </a:rPr>
              <a:t>decisionmaking</a:t>
            </a:r>
            <a:endParaRPr lang="en-US" sz="2800" dirty="0" smtClean="0">
              <a:solidFill>
                <a:srgbClr val="FFFFCC"/>
              </a:solidFill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About </a:t>
            </a:r>
            <a:r>
              <a:rPr lang="en-US" sz="2800" dirty="0"/>
              <a:t>ten percent of the system presents the majority of risk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FFFFCC"/>
                </a:solidFill>
              </a:rPr>
              <a:t>By </a:t>
            </a:r>
            <a:r>
              <a:rPr lang="en-US" sz="2800" dirty="0" smtClean="0">
                <a:solidFill>
                  <a:srgbClr val="FFFFCC"/>
                </a:solidFill>
              </a:rPr>
              <a:t>addressing these ten percent, a </a:t>
            </a:r>
            <a:r>
              <a:rPr lang="en-US" sz="2800" dirty="0">
                <a:solidFill>
                  <a:srgbClr val="FFFFCC"/>
                </a:solidFill>
              </a:rPr>
              <a:t>high Level of Service can be </a:t>
            </a:r>
            <a:r>
              <a:rPr lang="en-US" sz="2800" dirty="0" smtClean="0">
                <a:solidFill>
                  <a:srgbClr val="FFFFCC"/>
                </a:solidFill>
              </a:rPr>
              <a:t>achieved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Replacement costs can be controlled through a surgical </a:t>
            </a:r>
            <a:r>
              <a:rPr lang="en-US" sz="2800" dirty="0"/>
              <a:t>approach to pipeline </a:t>
            </a:r>
            <a:r>
              <a:rPr lang="en-US" sz="2800" dirty="0" smtClean="0"/>
              <a:t>repairs</a:t>
            </a:r>
            <a:endParaRPr lang="en-US" sz="28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CC"/>
                </a:solidFill>
              </a:rPr>
              <a:t>This approach has been accepted by the Regional Board</a:t>
            </a:r>
          </a:p>
        </p:txBody>
      </p:sp>
      <p:pic>
        <p:nvPicPr>
          <p:cNvPr id="4" name="Picture 3" descr="http://bacwa.org/portals/0/logo_SDMarin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whaLogo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9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400664"/>
            <a:ext cx="6629400" cy="157669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3200" dirty="0" smtClean="0">
                <a:solidFill>
                  <a:srgbClr val="FFFF61"/>
                </a:solidFill>
              </a:rPr>
              <a:t>Enhancing Level of Service through risk-based asset management</a:t>
            </a:r>
            <a:endParaRPr lang="en-US" sz="3200" dirty="0">
              <a:solidFill>
                <a:srgbClr val="FFFF6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09800" y="2305664"/>
            <a:ext cx="45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3753464"/>
            <a:ext cx="2819400" cy="112333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i="0" dirty="0" smtClean="0">
                <a:solidFill>
                  <a:srgbClr val="FFFFCC"/>
                </a:solidFill>
              </a:rPr>
              <a:t>Greg </a:t>
            </a:r>
            <a:r>
              <a:rPr lang="en-US" sz="2400" i="0" dirty="0" err="1" smtClean="0">
                <a:solidFill>
                  <a:srgbClr val="FFFFCC"/>
                </a:solidFill>
              </a:rPr>
              <a:t>Norby</a:t>
            </a:r>
            <a:r>
              <a:rPr lang="en-US" sz="2400" i="0" dirty="0" smtClean="0">
                <a:solidFill>
                  <a:srgbClr val="FFFFCC"/>
                </a:solidFill>
              </a:rPr>
              <a:t>, P.E.</a:t>
            </a:r>
          </a:p>
          <a:p>
            <a:pPr algn="ctr">
              <a:spcBef>
                <a:spcPts val="0"/>
              </a:spcBef>
            </a:pPr>
            <a:r>
              <a:rPr lang="en-US" sz="2400" i="0" dirty="0" smtClean="0">
                <a:solidFill>
                  <a:srgbClr val="FFFFCC"/>
                </a:solidFill>
              </a:rPr>
              <a:t>gnorby@rvsd.org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362200" y="4724400"/>
            <a:ext cx="4578220" cy="1123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i="0" dirty="0" smtClean="0">
                <a:solidFill>
                  <a:srgbClr val="FFFFCC"/>
                </a:solidFill>
              </a:rPr>
              <a:t>Vivian </a:t>
            </a:r>
            <a:r>
              <a:rPr lang="en-US" sz="2400" i="0" dirty="0" err="1" smtClean="0">
                <a:solidFill>
                  <a:srgbClr val="FFFFCC"/>
                </a:solidFill>
              </a:rPr>
              <a:t>Housen</a:t>
            </a:r>
            <a:r>
              <a:rPr lang="en-US" sz="2400" i="0" dirty="0" smtClean="0">
                <a:solidFill>
                  <a:srgbClr val="FFFFCC"/>
                </a:solidFill>
              </a:rPr>
              <a:t>, P.E.</a:t>
            </a:r>
          </a:p>
          <a:p>
            <a:pPr algn="ctr">
              <a:spcBef>
                <a:spcPts val="0"/>
              </a:spcBef>
            </a:pPr>
            <a:r>
              <a:rPr lang="en-US" sz="2400" i="0" dirty="0" smtClean="0">
                <a:solidFill>
                  <a:srgbClr val="FFFFCC"/>
                </a:solidFill>
              </a:rPr>
              <a:t>vhousen@housenassociates.com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24000" y="2553928"/>
            <a:ext cx="6019800" cy="1123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0" dirty="0" smtClean="0">
                <a:solidFill>
                  <a:srgbClr val="FFFF99"/>
                </a:solidFill>
              </a:rPr>
              <a:t>Northern California Pipe User’s Group</a:t>
            </a:r>
          </a:p>
          <a:p>
            <a:pPr algn="ctr"/>
            <a:r>
              <a:rPr lang="en-US" i="0" dirty="0" smtClean="0">
                <a:solidFill>
                  <a:srgbClr val="FFFF99"/>
                </a:solidFill>
              </a:rPr>
              <a:t>February 20, 2014</a:t>
            </a:r>
          </a:p>
        </p:txBody>
      </p:sp>
      <p:pic>
        <p:nvPicPr>
          <p:cNvPr id="12" name="Picture 11" descr="http://bacwa.org/portals/0/logo_SDMarin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867400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whaLogo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95" y="6021730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2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r="9299"/>
          <a:stretch/>
        </p:blipFill>
        <p:spPr bwMode="auto">
          <a:xfrm>
            <a:off x="990600" y="1315760"/>
            <a:ext cx="2999036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99"/>
                </a:solidFill>
              </a:rPr>
              <a:t>The district has many challenges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2636" y="298198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61"/>
                </a:solidFill>
              </a:rPr>
              <a:t>High Rainfall</a:t>
            </a:r>
            <a:endParaRPr lang="en-US" sz="2800" dirty="0">
              <a:solidFill>
                <a:srgbClr val="FFFF61"/>
              </a:solidFill>
            </a:endParaRPr>
          </a:p>
        </p:txBody>
      </p:sp>
      <p:pic>
        <p:nvPicPr>
          <p:cNvPr id="2053" name="Picture 5" descr="http://brokensewerpipeboston.com/wp-content/uploads/2011/12/broken-clay-pipe-bost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1447800"/>
            <a:ext cx="3467213" cy="21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43613" y="1802011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Aging Infrastructure &amp; Deferred Maintenance</a:t>
            </a:r>
            <a:endParaRPr lang="en-US" sz="2800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30052" r="5044"/>
          <a:stretch/>
        </p:blipFill>
        <p:spPr bwMode="auto">
          <a:xfrm>
            <a:off x="381000" y="3860334"/>
            <a:ext cx="3251718" cy="170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3860334"/>
            <a:ext cx="3437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61"/>
                </a:solidFill>
              </a:rPr>
              <a:t>Sensitive Environment</a:t>
            </a:r>
            <a:endParaRPr lang="en-US" sz="2800" dirty="0">
              <a:solidFill>
                <a:srgbClr val="FFFF61"/>
              </a:solidFill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67200"/>
            <a:ext cx="2052376" cy="229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87806" y="4151293"/>
            <a:ext cx="2675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</a:rPr>
              <a:t>Funding and Rate Setting</a:t>
            </a:r>
            <a:endParaRPr lang="en-US" sz="2800" dirty="0">
              <a:solidFill>
                <a:srgbClr val="FFFFCC"/>
              </a:solidFill>
            </a:endParaRPr>
          </a:p>
        </p:txBody>
      </p:sp>
      <p:pic>
        <p:nvPicPr>
          <p:cNvPr id="11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whaLogo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7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99"/>
                </a:solidFill>
              </a:rPr>
              <a:t>In addition, in May 2013 The district received a Cease and Desist Order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37244">
            <a:off x="18442" y="2254040"/>
            <a:ext cx="3698665" cy="4270321"/>
          </a:xfrm>
          <a:prstGeom prst="flowChartDocumen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1981200"/>
            <a:ext cx="502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Required District to complete all historical capital improvements within 5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Price tag: &gt; $100M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sym typeface="Wingdings" panose="05000000000000000000" pitchFamily="2" charset="2"/>
              </a:rPr>
              <a:t>Fiscally infeasible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sym typeface="Wingdings" panose="05000000000000000000" pitchFamily="2" charset="2"/>
              </a:rPr>
              <a:t>Did not promote asset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sym typeface="Wingdings" panose="05000000000000000000" pitchFamily="2" charset="2"/>
              </a:rPr>
              <a:t>Would have turned the entire community into a construction zone</a:t>
            </a:r>
          </a:p>
        </p:txBody>
      </p:sp>
      <p:pic>
        <p:nvPicPr>
          <p:cNvPr id="5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6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762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61"/>
                </a:solidFill>
              </a:rPr>
              <a:t>The RWQCB Agreed to an Infrastructure Asset Management Plan</a:t>
            </a:r>
            <a:endParaRPr lang="en-US" dirty="0">
              <a:solidFill>
                <a:srgbClr val="FFFF6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1981200"/>
            <a:ext cx="48768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Prioritized Needs to Rapidly Address Risk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Justified Fewer Projects Over a Longer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Gained Valuable Time Needed to Fine-Tune the Most Costly Projects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Builds In Flexibility to Adjust Priorities Based on Continued Assessments</a:t>
            </a:r>
            <a:endParaRPr lang="en-US" sz="2600" dirty="0" smtClean="0">
              <a:sym typeface="Wingdings" panose="05000000000000000000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7785" r="2791" b="4446"/>
          <a:stretch/>
        </p:blipFill>
        <p:spPr bwMode="auto">
          <a:xfrm rot="20890058">
            <a:off x="96083" y="1922024"/>
            <a:ext cx="3600433" cy="4452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5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129366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FF99"/>
                </a:solidFill>
              </a:rPr>
              <a:t>The cease and desist Order demanded Accelerated pipeline rehabilitation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2386464"/>
            <a:ext cx="335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The District Met This Challenge Using A Numerical Risk Management Tool</a:t>
            </a:r>
            <a:endParaRPr lang="en-US" sz="2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26635"/>
            <a:ext cx="4800600" cy="346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0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5325" y="152296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8834"/>
            <a:ext cx="8153400" cy="16685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1"/>
                </a:solidFill>
                <a:latin typeface="Arial" pitchFamily="34" charset="0"/>
                <a:cs typeface="Arial" pitchFamily="34" charset="0"/>
              </a:rPr>
              <a:t>ASSET MANAGEMENT IS A FLUID AND PERPETUAL PROCESS</a:t>
            </a:r>
          </a:p>
          <a:p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68"/>
          <a:stretch/>
        </p:blipFill>
        <p:spPr bwMode="auto">
          <a:xfrm>
            <a:off x="457200" y="3564428"/>
            <a:ext cx="8153400" cy="21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1752600"/>
            <a:ext cx="8458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 3" pitchFamily="18" charset="2"/>
              <a:buChar char="_"/>
            </a:pPr>
            <a:r>
              <a:rPr lang="en-US" sz="2600" dirty="0"/>
              <a:t>Understand your system and Level of Service objectives</a:t>
            </a:r>
          </a:p>
          <a:p>
            <a:pPr marL="457200" indent="-457200">
              <a:buClr>
                <a:schemeClr val="tx1"/>
              </a:buClr>
              <a:buFont typeface="Wingdings 3" pitchFamily="18" charset="2"/>
              <a:buChar char="_"/>
            </a:pPr>
            <a:r>
              <a:rPr lang="en-US" sz="2600" dirty="0"/>
              <a:t>Be diligent about extending useful life</a:t>
            </a:r>
          </a:p>
          <a:p>
            <a:pPr marL="457200" indent="-457200">
              <a:buClr>
                <a:schemeClr val="tx1"/>
              </a:buClr>
              <a:buFont typeface="Wingdings 3" pitchFamily="18" charset="2"/>
              <a:buChar char="_"/>
            </a:pPr>
            <a:r>
              <a:rPr lang="en-US" sz="2600" dirty="0"/>
              <a:t>Take action when an asset must be replaced to sustain the desired Level of Service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127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2258" y="2057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74133" y="1981200"/>
            <a:ext cx="8305800" cy="304696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48733" y="38539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Miles of Pipe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983849" y="3456248"/>
            <a:ext cx="7846142" cy="1421590"/>
          </a:xfrm>
          <a:custGeom>
            <a:avLst/>
            <a:gdLst>
              <a:gd name="connsiteX0" fmla="*/ 0 w 7846142"/>
              <a:gd name="connsiteY0" fmla="*/ 1416674 h 1421590"/>
              <a:gd name="connsiteX1" fmla="*/ 457200 w 7846142"/>
              <a:gd name="connsiteY1" fmla="*/ 1372429 h 1421590"/>
              <a:gd name="connsiteX2" fmla="*/ 1150374 w 7846142"/>
              <a:gd name="connsiteY2" fmla="*/ 1062712 h 1421590"/>
              <a:gd name="connsiteX3" fmla="*/ 1651819 w 7846142"/>
              <a:gd name="connsiteY3" fmla="*/ 1195448 h 1421590"/>
              <a:gd name="connsiteX4" fmla="*/ 1858297 w 7846142"/>
              <a:gd name="connsiteY4" fmla="*/ 1092209 h 1421590"/>
              <a:gd name="connsiteX5" fmla="*/ 2418736 w 7846142"/>
              <a:gd name="connsiteY5" fmla="*/ 738248 h 1421590"/>
              <a:gd name="connsiteX6" fmla="*/ 2964426 w 7846142"/>
              <a:gd name="connsiteY6" fmla="*/ 1092209 h 1421590"/>
              <a:gd name="connsiteX7" fmla="*/ 3746090 w 7846142"/>
              <a:gd name="connsiteY7" fmla="*/ 829 h 1421590"/>
              <a:gd name="connsiteX8" fmla="*/ 4645742 w 7846142"/>
              <a:gd name="connsiteY8" fmla="*/ 900480 h 1421590"/>
              <a:gd name="connsiteX9" fmla="*/ 5545394 w 7846142"/>
              <a:gd name="connsiteY9" fmla="*/ 177809 h 1421590"/>
              <a:gd name="connsiteX10" fmla="*/ 6489290 w 7846142"/>
              <a:gd name="connsiteY10" fmla="*/ 959474 h 1421590"/>
              <a:gd name="connsiteX11" fmla="*/ 7197213 w 7846142"/>
              <a:gd name="connsiteY11" fmla="*/ 738248 h 1421590"/>
              <a:gd name="connsiteX12" fmla="*/ 7639665 w 7846142"/>
              <a:gd name="connsiteY12" fmla="*/ 944725 h 1421590"/>
              <a:gd name="connsiteX13" fmla="*/ 7846142 w 7846142"/>
              <a:gd name="connsiteY13" fmla="*/ 974222 h 142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46142" h="1421590">
                <a:moveTo>
                  <a:pt x="0" y="1416674"/>
                </a:moveTo>
                <a:cubicBezTo>
                  <a:pt x="132735" y="1424048"/>
                  <a:pt x="265471" y="1431423"/>
                  <a:pt x="457200" y="1372429"/>
                </a:cubicBezTo>
                <a:cubicBezTo>
                  <a:pt x="648929" y="1313435"/>
                  <a:pt x="951271" y="1092209"/>
                  <a:pt x="1150374" y="1062712"/>
                </a:cubicBezTo>
                <a:cubicBezTo>
                  <a:pt x="1349477" y="1033215"/>
                  <a:pt x="1533832" y="1190532"/>
                  <a:pt x="1651819" y="1195448"/>
                </a:cubicBezTo>
                <a:cubicBezTo>
                  <a:pt x="1769806" y="1200364"/>
                  <a:pt x="1730477" y="1168409"/>
                  <a:pt x="1858297" y="1092209"/>
                </a:cubicBezTo>
                <a:cubicBezTo>
                  <a:pt x="1986117" y="1016009"/>
                  <a:pt x="2234381" y="738248"/>
                  <a:pt x="2418736" y="738248"/>
                </a:cubicBezTo>
                <a:cubicBezTo>
                  <a:pt x="2603091" y="738248"/>
                  <a:pt x="2743200" y="1215112"/>
                  <a:pt x="2964426" y="1092209"/>
                </a:cubicBezTo>
                <a:cubicBezTo>
                  <a:pt x="3185652" y="969306"/>
                  <a:pt x="3465871" y="32784"/>
                  <a:pt x="3746090" y="829"/>
                </a:cubicBezTo>
                <a:cubicBezTo>
                  <a:pt x="4026309" y="-31126"/>
                  <a:pt x="4345858" y="870983"/>
                  <a:pt x="4645742" y="900480"/>
                </a:cubicBezTo>
                <a:cubicBezTo>
                  <a:pt x="4945626" y="929977"/>
                  <a:pt x="5238136" y="167977"/>
                  <a:pt x="5545394" y="177809"/>
                </a:cubicBezTo>
                <a:cubicBezTo>
                  <a:pt x="5852652" y="187641"/>
                  <a:pt x="6213987" y="866067"/>
                  <a:pt x="6489290" y="959474"/>
                </a:cubicBezTo>
                <a:cubicBezTo>
                  <a:pt x="6764593" y="1052880"/>
                  <a:pt x="7005484" y="740706"/>
                  <a:pt x="7197213" y="738248"/>
                </a:cubicBezTo>
                <a:cubicBezTo>
                  <a:pt x="7388942" y="735790"/>
                  <a:pt x="7531510" y="905396"/>
                  <a:pt x="7639665" y="944725"/>
                </a:cubicBezTo>
                <a:cubicBezTo>
                  <a:pt x="7747820" y="984054"/>
                  <a:pt x="7796981" y="979138"/>
                  <a:pt x="7846142" y="974222"/>
                </a:cubicBezTo>
              </a:path>
            </a:pathLst>
          </a:cu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12333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407933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69733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12933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2040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83733" y="54218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Approximate replacement schedule based on a 75-year service life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flipH="1">
            <a:off x="3912630" y="3809999"/>
            <a:ext cx="4914899" cy="914401"/>
          </a:xfrm>
          <a:custGeom>
            <a:avLst/>
            <a:gdLst>
              <a:gd name="connsiteX0" fmla="*/ 0 w 5383161"/>
              <a:gd name="connsiteY0" fmla="*/ 1269 h 3673618"/>
              <a:gd name="connsiteX1" fmla="*/ 1047136 w 5383161"/>
              <a:gd name="connsiteY1" fmla="*/ 30766 h 3673618"/>
              <a:gd name="connsiteX2" fmla="*/ 2064774 w 5383161"/>
              <a:gd name="connsiteY2" fmla="*/ 207747 h 3673618"/>
              <a:gd name="connsiteX3" fmla="*/ 2949677 w 5383161"/>
              <a:gd name="connsiteY3" fmla="*/ 443721 h 3673618"/>
              <a:gd name="connsiteX4" fmla="*/ 3642852 w 5383161"/>
              <a:gd name="connsiteY4" fmla="*/ 856676 h 3673618"/>
              <a:gd name="connsiteX5" fmla="*/ 4291781 w 5383161"/>
              <a:gd name="connsiteY5" fmla="*/ 1476108 h 3673618"/>
              <a:gd name="connsiteX6" fmla="*/ 4704736 w 5383161"/>
              <a:gd name="connsiteY6" fmla="*/ 2080792 h 3673618"/>
              <a:gd name="connsiteX7" fmla="*/ 5088194 w 5383161"/>
              <a:gd name="connsiteY7" fmla="*/ 2862456 h 3673618"/>
              <a:gd name="connsiteX8" fmla="*/ 5383161 w 5383161"/>
              <a:gd name="connsiteY8" fmla="*/ 3673618 h 3673618"/>
              <a:gd name="connsiteX9" fmla="*/ 5383161 w 5383161"/>
              <a:gd name="connsiteY9" fmla="*/ 3673618 h 367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3161" h="3673618">
                <a:moveTo>
                  <a:pt x="0" y="1269"/>
                </a:moveTo>
                <a:cubicBezTo>
                  <a:pt x="351503" y="-1189"/>
                  <a:pt x="703007" y="-3647"/>
                  <a:pt x="1047136" y="30766"/>
                </a:cubicBezTo>
                <a:cubicBezTo>
                  <a:pt x="1391265" y="65179"/>
                  <a:pt x="1747684" y="138921"/>
                  <a:pt x="2064774" y="207747"/>
                </a:cubicBezTo>
                <a:cubicBezTo>
                  <a:pt x="2381864" y="276573"/>
                  <a:pt x="2686664" y="335566"/>
                  <a:pt x="2949677" y="443721"/>
                </a:cubicBezTo>
                <a:cubicBezTo>
                  <a:pt x="3212690" y="551876"/>
                  <a:pt x="3419168" y="684612"/>
                  <a:pt x="3642852" y="856676"/>
                </a:cubicBezTo>
                <a:cubicBezTo>
                  <a:pt x="3866536" y="1028740"/>
                  <a:pt x="4114800" y="1272089"/>
                  <a:pt x="4291781" y="1476108"/>
                </a:cubicBezTo>
                <a:cubicBezTo>
                  <a:pt x="4468762" y="1680127"/>
                  <a:pt x="4572001" y="1849734"/>
                  <a:pt x="4704736" y="2080792"/>
                </a:cubicBezTo>
                <a:cubicBezTo>
                  <a:pt x="4837471" y="2311850"/>
                  <a:pt x="4975123" y="2596985"/>
                  <a:pt x="5088194" y="2862456"/>
                </a:cubicBezTo>
                <a:cubicBezTo>
                  <a:pt x="5201265" y="3127927"/>
                  <a:pt x="5383161" y="3673618"/>
                  <a:pt x="5383161" y="3673618"/>
                </a:cubicBezTo>
                <a:lnTo>
                  <a:pt x="5383161" y="3673618"/>
                </a:ln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72005" y="2140803"/>
            <a:ext cx="525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Capital Spending Using an Asset Management Approach</a:t>
            </a:r>
            <a:endParaRPr lang="en-US" sz="2400" dirty="0"/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1" y="381000"/>
            <a:ext cx="8522732" cy="136986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99"/>
                </a:solidFill>
              </a:rPr>
              <a:t>Using an asset management approach, Ross Valley gained control over the CIP</a:t>
            </a:r>
            <a:endParaRPr lang="en-US" sz="2800" dirty="0">
              <a:solidFill>
                <a:srgbClr val="FFFF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733" y="297900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61"/>
                </a:solidFill>
              </a:rPr>
              <a:t>Capital Spending Using a  Reactive  Approach</a:t>
            </a:r>
            <a:endParaRPr lang="en-US" sz="2400" dirty="0">
              <a:solidFill>
                <a:srgbClr val="FFFF6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603008" y="3429000"/>
            <a:ext cx="652525" cy="381000"/>
          </a:xfrm>
          <a:prstGeom prst="right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7320173" y="3160277"/>
            <a:ext cx="652525" cy="381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http://bacwa.org/portals/0/logo_SDMarin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whaLogo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6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4467" y="2664798"/>
            <a:ext cx="5562600" cy="31242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527478" y="2812790"/>
            <a:ext cx="5354913" cy="2930344"/>
          </a:xfrm>
          <a:custGeom>
            <a:avLst/>
            <a:gdLst>
              <a:gd name="connsiteX0" fmla="*/ 0 w 5943600"/>
              <a:gd name="connsiteY0" fmla="*/ 4277426 h 4296339"/>
              <a:gd name="connsiteX1" fmla="*/ 855406 w 5943600"/>
              <a:gd name="connsiteY1" fmla="*/ 4262677 h 4296339"/>
              <a:gd name="connsiteX2" fmla="*/ 1637071 w 5943600"/>
              <a:gd name="connsiteY2" fmla="*/ 3967710 h 4296339"/>
              <a:gd name="connsiteX3" fmla="*/ 2448232 w 5943600"/>
              <a:gd name="connsiteY3" fmla="*/ 3023813 h 4296339"/>
              <a:gd name="connsiteX4" fmla="*/ 3229897 w 5943600"/>
              <a:gd name="connsiteY4" fmla="*/ 1755452 h 4296339"/>
              <a:gd name="connsiteX5" fmla="*/ 4114800 w 5943600"/>
              <a:gd name="connsiteY5" fmla="*/ 678819 h 4296339"/>
              <a:gd name="connsiteX6" fmla="*/ 4852219 w 5943600"/>
              <a:gd name="connsiteY6" fmla="*/ 280613 h 4296339"/>
              <a:gd name="connsiteX7" fmla="*/ 5663380 w 5943600"/>
              <a:gd name="connsiteY7" fmla="*/ 44639 h 4296339"/>
              <a:gd name="connsiteX8" fmla="*/ 5943600 w 5943600"/>
              <a:gd name="connsiteY8" fmla="*/ 393 h 429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3600" h="4296339">
                <a:moveTo>
                  <a:pt x="0" y="4277426"/>
                </a:moveTo>
                <a:cubicBezTo>
                  <a:pt x="291280" y="4295861"/>
                  <a:pt x="582561" y="4314296"/>
                  <a:pt x="855406" y="4262677"/>
                </a:cubicBezTo>
                <a:cubicBezTo>
                  <a:pt x="1128251" y="4211058"/>
                  <a:pt x="1371600" y="4174187"/>
                  <a:pt x="1637071" y="3967710"/>
                </a:cubicBezTo>
                <a:cubicBezTo>
                  <a:pt x="1902542" y="3761233"/>
                  <a:pt x="2182761" y="3392523"/>
                  <a:pt x="2448232" y="3023813"/>
                </a:cubicBezTo>
                <a:cubicBezTo>
                  <a:pt x="2713703" y="2655103"/>
                  <a:pt x="2952136" y="2146284"/>
                  <a:pt x="3229897" y="1755452"/>
                </a:cubicBezTo>
                <a:cubicBezTo>
                  <a:pt x="3507658" y="1364620"/>
                  <a:pt x="3844413" y="924625"/>
                  <a:pt x="4114800" y="678819"/>
                </a:cubicBezTo>
                <a:cubicBezTo>
                  <a:pt x="4385187" y="433013"/>
                  <a:pt x="4594122" y="386310"/>
                  <a:pt x="4852219" y="280613"/>
                </a:cubicBezTo>
                <a:cubicBezTo>
                  <a:pt x="5110316" y="174916"/>
                  <a:pt x="5481483" y="91342"/>
                  <a:pt x="5663380" y="44639"/>
                </a:cubicBezTo>
                <a:cubicBezTo>
                  <a:pt x="5845277" y="-2064"/>
                  <a:pt x="5894438" y="-836"/>
                  <a:pt x="5943600" y="39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flipH="1">
            <a:off x="1527477" y="2833723"/>
            <a:ext cx="5354913" cy="2904301"/>
          </a:xfrm>
          <a:custGeom>
            <a:avLst/>
            <a:gdLst>
              <a:gd name="connsiteX0" fmla="*/ 0 w 5383161"/>
              <a:gd name="connsiteY0" fmla="*/ 1269 h 3673618"/>
              <a:gd name="connsiteX1" fmla="*/ 1047136 w 5383161"/>
              <a:gd name="connsiteY1" fmla="*/ 30766 h 3673618"/>
              <a:gd name="connsiteX2" fmla="*/ 2064774 w 5383161"/>
              <a:gd name="connsiteY2" fmla="*/ 207747 h 3673618"/>
              <a:gd name="connsiteX3" fmla="*/ 2949677 w 5383161"/>
              <a:gd name="connsiteY3" fmla="*/ 443721 h 3673618"/>
              <a:gd name="connsiteX4" fmla="*/ 3642852 w 5383161"/>
              <a:gd name="connsiteY4" fmla="*/ 856676 h 3673618"/>
              <a:gd name="connsiteX5" fmla="*/ 4291781 w 5383161"/>
              <a:gd name="connsiteY5" fmla="*/ 1476108 h 3673618"/>
              <a:gd name="connsiteX6" fmla="*/ 4704736 w 5383161"/>
              <a:gd name="connsiteY6" fmla="*/ 2080792 h 3673618"/>
              <a:gd name="connsiteX7" fmla="*/ 5088194 w 5383161"/>
              <a:gd name="connsiteY7" fmla="*/ 2862456 h 3673618"/>
              <a:gd name="connsiteX8" fmla="*/ 5383161 w 5383161"/>
              <a:gd name="connsiteY8" fmla="*/ 3673618 h 3673618"/>
              <a:gd name="connsiteX9" fmla="*/ 5383161 w 5383161"/>
              <a:gd name="connsiteY9" fmla="*/ 3673618 h 367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3161" h="3673618">
                <a:moveTo>
                  <a:pt x="0" y="1269"/>
                </a:moveTo>
                <a:cubicBezTo>
                  <a:pt x="351503" y="-1189"/>
                  <a:pt x="703007" y="-3647"/>
                  <a:pt x="1047136" y="30766"/>
                </a:cubicBezTo>
                <a:cubicBezTo>
                  <a:pt x="1391265" y="65179"/>
                  <a:pt x="1747684" y="138921"/>
                  <a:pt x="2064774" y="207747"/>
                </a:cubicBezTo>
                <a:cubicBezTo>
                  <a:pt x="2381864" y="276573"/>
                  <a:pt x="2686664" y="335566"/>
                  <a:pt x="2949677" y="443721"/>
                </a:cubicBezTo>
                <a:cubicBezTo>
                  <a:pt x="3212690" y="551876"/>
                  <a:pt x="3419168" y="684612"/>
                  <a:pt x="3642852" y="856676"/>
                </a:cubicBezTo>
                <a:cubicBezTo>
                  <a:pt x="3866536" y="1028740"/>
                  <a:pt x="4114800" y="1272089"/>
                  <a:pt x="4291781" y="1476108"/>
                </a:cubicBezTo>
                <a:cubicBezTo>
                  <a:pt x="4468762" y="1680127"/>
                  <a:pt x="4572001" y="1849734"/>
                  <a:pt x="4704736" y="2080792"/>
                </a:cubicBezTo>
                <a:cubicBezTo>
                  <a:pt x="4837471" y="2311850"/>
                  <a:pt x="4975123" y="2596985"/>
                  <a:pt x="5088194" y="2862456"/>
                </a:cubicBezTo>
                <a:cubicBezTo>
                  <a:pt x="5201265" y="3127927"/>
                  <a:pt x="5383161" y="3673618"/>
                  <a:pt x="5383161" y="3673618"/>
                </a:cubicBezTo>
                <a:lnTo>
                  <a:pt x="5383161" y="3673618"/>
                </a:lnTo>
              </a:path>
            </a:pathLst>
          </a:custGeom>
          <a:noFill/>
          <a:ln w="57150">
            <a:solidFill>
              <a:srgbClr val="F8F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57200" y="542544"/>
            <a:ext cx="8229600" cy="1286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99"/>
                </a:solidFill>
              </a:rPr>
              <a:t>The risk model is designed to produce rapid results in SSO reduction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2267" y="4385133"/>
            <a:ext cx="243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Reliability Objectives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36133" y="579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36133" y="2856667"/>
            <a:ext cx="2786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Sewer</a:t>
            </a:r>
          </a:p>
          <a:p>
            <a:r>
              <a:rPr lang="en-US" dirty="0" smtClean="0"/>
              <a:t>Management</a:t>
            </a:r>
          </a:p>
          <a:p>
            <a:r>
              <a:rPr lang="en-US" dirty="0" smtClean="0"/>
              <a:t>Objectives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512333" y="2833723"/>
            <a:ext cx="882134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222888" y="1981200"/>
            <a:ext cx="362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61"/>
                </a:solidFill>
              </a:rPr>
              <a:t>Risk Reduction Using the Risk Management Tool</a:t>
            </a:r>
            <a:endParaRPr lang="en-US" sz="2400" dirty="0">
              <a:solidFill>
                <a:srgbClr val="FFFF6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5288" y="4038600"/>
            <a:ext cx="362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Risk Reduction Using  “Business as Usual”</a:t>
            </a:r>
            <a:endParaRPr lang="en-US" sz="2400" dirty="0"/>
          </a:p>
        </p:txBody>
      </p:sp>
      <p:pic>
        <p:nvPicPr>
          <p:cNvPr id="16" name="Picture 15" descr="http://bacwa.org/portals/0/logo_SDMarin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6055901"/>
            <a:ext cx="603291" cy="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vwhaLogo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04" y="6210231"/>
            <a:ext cx="1539196" cy="26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1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Tradeshow</Template>
  <TotalTime>3495</TotalTime>
  <Words>897</Words>
  <Application>Microsoft Office PowerPoint</Application>
  <PresentationFormat>On-screen Show (4:3)</PresentationFormat>
  <Paragraphs>149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Tradeshow</vt:lpstr>
      <vt:lpstr>PowerPoint Presentation</vt:lpstr>
      <vt:lpstr>Ross Valley Service Area</vt:lpstr>
      <vt:lpstr>The district has many challenges</vt:lpstr>
      <vt:lpstr>In addition, in May 2013 The district received a Cease and Desist Order</vt:lpstr>
      <vt:lpstr>The RWQCB Agreed to an Infrastructure Asset Management Plan</vt:lpstr>
      <vt:lpstr>The cease and desist Order demanded Accelerated pipeline rehabilitation</vt:lpstr>
      <vt:lpstr>PowerPoint Presentation</vt:lpstr>
      <vt:lpstr>Using an asset management approach, Ross Valley gained control over the CIP</vt:lpstr>
      <vt:lpstr>PowerPoint Presentation</vt:lpstr>
      <vt:lpstr>PowerPoint Presentation</vt:lpstr>
      <vt:lpstr>Level of Service Objectives form the basis for the risk model decision tree</vt:lpstr>
      <vt:lpstr>Infonet cmms provides critical information in the decision to renew or replace Pipelines</vt:lpstr>
      <vt:lpstr>Raw cCTV data for half the system painted a serious picture</vt:lpstr>
      <vt:lpstr>PowerPoint Presentation</vt:lpstr>
      <vt:lpstr>PowerPoint Presentation</vt:lpstr>
      <vt:lpstr>PowerPoint Presentation</vt:lpstr>
      <vt:lpstr>PowerPoint Presentation</vt:lpstr>
      <vt:lpstr>Risk Tool Show that 10% of the system’s pipes contain the highest risk</vt:lpstr>
      <vt:lpstr>PowerPoint Presentation</vt:lpstr>
      <vt:lpstr>PowerPoint Presentation</vt:lpstr>
      <vt:lpstr>PowerPoint Presentation</vt:lpstr>
      <vt:lpstr>PowerPoint Presentation</vt:lpstr>
      <vt:lpstr>RESULTS!!</vt:lpstr>
      <vt:lpstr>Top five things to take away from this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of service &amp; Performance Criteria Workshop</dc:title>
  <dc:creator>VHousen</dc:creator>
  <cp:lastModifiedBy>VHousen</cp:lastModifiedBy>
  <cp:revision>274</cp:revision>
  <cp:lastPrinted>2014-02-20T05:35:01Z</cp:lastPrinted>
  <dcterms:created xsi:type="dcterms:W3CDTF">2013-03-22T05:27:53Z</dcterms:created>
  <dcterms:modified xsi:type="dcterms:W3CDTF">2014-02-20T05:38:30Z</dcterms:modified>
</cp:coreProperties>
</file>